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Montserrat ExtraLight"/>
      <p:regular r:id="rId31"/>
      <p:bold r:id="rId32"/>
      <p:italic r:id="rId33"/>
      <p:boldItalic r:id="rId34"/>
    </p:embeddedFont>
    <p:embeddedFont>
      <p:font typeface="Montserrat ExtraBold"/>
      <p:bold r:id="rId35"/>
      <p:boldItalic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hpKbfdcBtUQN6o27eqaUd0rJpN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53BBA8-5703-4718-AB63-712480359AF0}">
  <a:tblStyle styleId="{9353BBA8-5703-4718-AB63-712480359A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Light-regular.fntdata"/><Relationship Id="rId30" Type="http://schemas.openxmlformats.org/officeDocument/2006/relationships/font" Target="fonts/MontserratMedium-boldItalic.fntdata"/><Relationship Id="rId11" Type="http://schemas.openxmlformats.org/officeDocument/2006/relationships/slide" Target="slides/slide6.xml"/><Relationship Id="rId33" Type="http://schemas.openxmlformats.org/officeDocument/2006/relationships/font" Target="fonts/MontserratExtraLight-italic.fntdata"/><Relationship Id="rId10" Type="http://schemas.openxmlformats.org/officeDocument/2006/relationships/slide" Target="slides/slide5.xml"/><Relationship Id="rId32" Type="http://schemas.openxmlformats.org/officeDocument/2006/relationships/font" Target="fonts/MontserratExtraLight-bold.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MontserratExtraLight-boldItalic.fntdata"/><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85da069e7b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85da069e7b_3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summarizes our key findings and remediation plan for the Data Security and Privacy domain.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Patient Records bucket</a:t>
            </a:r>
            <a:r>
              <a:rPr lang="en">
                <a:solidFill>
                  <a:schemeClr val="dk1"/>
                </a:solidFill>
              </a:rPr>
              <a:t> presents the most critical issue: PHI data stored with only SSE-S3 encryption, no versioning, and no audit trail. This violates HIPAA encryption and integrity safeguards.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CloudTrail audit bucket</a:t>
            </a:r>
            <a:r>
              <a:rPr lang="en">
                <a:solidFill>
                  <a:schemeClr val="dk1"/>
                </a:solidFill>
              </a:rPr>
              <a:t>, rated high, lacks immutability controls. Without versioning or Object Lock, audit evidence could be deleted or altered.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the </a:t>
            </a:r>
            <a:r>
              <a:rPr b="1" lang="en">
                <a:solidFill>
                  <a:schemeClr val="dk1"/>
                </a:solidFill>
              </a:rPr>
              <a:t>AI Training bucket</a:t>
            </a:r>
            <a:r>
              <a:rPr lang="en">
                <a:solidFill>
                  <a:schemeClr val="dk1"/>
                </a:solidFill>
              </a:rPr>
              <a:t>, while not containing direct PHI, poses moderate risk due to unsecured datasets and potential model data leakage.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remediation strategy focuses on three phases:</a:t>
            </a:r>
            <a:br>
              <a:rPr lang="en">
                <a:solidFill>
                  <a:schemeClr val="dk1"/>
                </a:solidFill>
              </a:rPr>
            </a:br>
            <a:r>
              <a:rPr lang="en">
                <a:solidFill>
                  <a:schemeClr val="dk1"/>
                </a:solidFill>
              </a:rPr>
              <a:t> Immediate encryption and logging fixes, short-term lifecycle and immutability enhancements, and long-term automation through AWS Config and tagging.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these measures are in place, MedTech’s data protection posture will meet both HIPAA and CSA CCM standards for encryption, integrity, and audit control.</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5da069e7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85da069e7b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summarizes the consolidated risk posture across MedTech’s AWS environment using a color-coded heatmap.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top right of the matrix, we can see the </a:t>
            </a:r>
            <a:r>
              <a:rPr b="1" lang="en">
                <a:solidFill>
                  <a:schemeClr val="dk1"/>
                </a:solidFill>
              </a:rPr>
              <a:t>Critical risks</a:t>
            </a:r>
            <a:r>
              <a:rPr lang="en">
                <a:solidFill>
                  <a:schemeClr val="dk1"/>
                </a:solidFill>
              </a:rPr>
              <a:t> — the </a:t>
            </a:r>
            <a:r>
              <a:rPr b="1" lang="en">
                <a:solidFill>
                  <a:schemeClr val="dk1"/>
                </a:solidFill>
              </a:rPr>
              <a:t>unencrypted PHI in the DSP domain</a:t>
            </a:r>
            <a:r>
              <a:rPr lang="en">
                <a:solidFill>
                  <a:schemeClr val="dk1"/>
                </a:solidFill>
              </a:rPr>
              <a:t> and the </a:t>
            </a:r>
            <a:r>
              <a:rPr b="1" lang="en">
                <a:solidFill>
                  <a:schemeClr val="dk1"/>
                </a:solidFill>
              </a:rPr>
              <a:t>root account without MFA under IAM</a:t>
            </a:r>
            <a:r>
              <a:rPr lang="en">
                <a:solidFill>
                  <a:schemeClr val="dk1"/>
                </a:solidFill>
              </a:rPr>
              <a:t>. These are both likely and severe, posing immediate compliance and security threats.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Moving into the </a:t>
            </a:r>
            <a:r>
              <a:rPr b="1" lang="en">
                <a:solidFill>
                  <a:schemeClr val="dk1"/>
                </a:solidFill>
              </a:rPr>
              <a:t>High risk quadrant</a:t>
            </a:r>
            <a:r>
              <a:rPr lang="en">
                <a:solidFill>
                  <a:schemeClr val="dk1"/>
                </a:solidFill>
              </a:rPr>
              <a:t>, we find gaps such as </a:t>
            </a:r>
            <a:r>
              <a:rPr b="1" lang="en">
                <a:solidFill>
                  <a:schemeClr val="dk1"/>
                </a:solidFill>
              </a:rPr>
              <a:t>CloudTrail logs without immutability</a:t>
            </a:r>
            <a:r>
              <a:rPr lang="en">
                <a:solidFill>
                  <a:schemeClr val="dk1"/>
                </a:solidFill>
              </a:rPr>
              <a:t> and </a:t>
            </a:r>
            <a:r>
              <a:rPr b="1" lang="en">
                <a:solidFill>
                  <a:schemeClr val="dk1"/>
                </a:solidFill>
              </a:rPr>
              <a:t>publicly exposed network ports on the RDS instance</a:t>
            </a:r>
            <a:r>
              <a:rPr lang="en">
                <a:solidFill>
                  <a:schemeClr val="dk1"/>
                </a:solidFill>
              </a:rPr>
              <a:t>. These are less likely to occur than credential compromise but would have serious consequences if exploited.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Medium risks</a:t>
            </a:r>
            <a:r>
              <a:rPr lang="en">
                <a:solidFill>
                  <a:schemeClr val="dk1"/>
                </a:solidFill>
              </a:rPr>
              <a:t> include issues like </a:t>
            </a:r>
            <a:r>
              <a:rPr b="1" lang="en">
                <a:solidFill>
                  <a:schemeClr val="dk1"/>
                </a:solidFill>
              </a:rPr>
              <a:t>unsecured AI datasets</a:t>
            </a:r>
            <a:r>
              <a:rPr lang="en">
                <a:solidFill>
                  <a:schemeClr val="dk1"/>
                </a:solidFill>
              </a:rPr>
              <a:t>, </a:t>
            </a:r>
            <a:r>
              <a:rPr b="1" lang="en">
                <a:solidFill>
                  <a:schemeClr val="dk1"/>
                </a:solidFill>
              </a:rPr>
              <a:t>missing VPC flow logs</a:t>
            </a:r>
            <a:r>
              <a:rPr lang="en">
                <a:solidFill>
                  <a:schemeClr val="dk1"/>
                </a:solidFill>
              </a:rPr>
              <a:t>, and </a:t>
            </a:r>
            <a:r>
              <a:rPr b="1" lang="en">
                <a:solidFill>
                  <a:schemeClr val="dk1"/>
                </a:solidFill>
              </a:rPr>
              <a:t>lack of GuardDuty monitoring</a:t>
            </a:r>
            <a:r>
              <a:rPr lang="en">
                <a:solidFill>
                  <a:schemeClr val="dk1"/>
                </a:solidFill>
              </a:rPr>
              <a:t>. These represent operational weaknesses that reduce visibility and forensic capability.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a:t>
            </a:r>
            <a:r>
              <a:rPr b="1" lang="en">
                <a:solidFill>
                  <a:schemeClr val="dk1"/>
                </a:solidFill>
              </a:rPr>
              <a:t>Low risks</a:t>
            </a:r>
            <a:r>
              <a:rPr lang="en">
                <a:solidFill>
                  <a:schemeClr val="dk1"/>
                </a:solidFill>
              </a:rPr>
              <a:t>, such as unsecured public data buckets, have limited sensitivity or exposure.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purpose of this visualization is to help leadership prioritize remediation—focusing first on </a:t>
            </a:r>
            <a:r>
              <a:rPr b="1" lang="en">
                <a:solidFill>
                  <a:schemeClr val="dk1"/>
                </a:solidFill>
              </a:rPr>
              <a:t>Critical DSP and IAM issues</a:t>
            </a:r>
            <a:r>
              <a:rPr lang="en">
                <a:solidFill>
                  <a:schemeClr val="dk1"/>
                </a:solidFill>
              </a:rPr>
              <a:t>, then addressing High and Medium risks in the next remediation phase.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5da069e7b_7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85da069e7b_7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immediate remediation plan focuses on critical actions that must be completed within 48 hours to contain risk.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disable RDS public access and tighten its security group to block open inbound traffic.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enable MFA for the root account and all IAM users to close the authentication gap.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Third, delete all unused access keys to reduce exposure to credential theft.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enable KMS encryption for S3 patient records to secure data at rest.</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These actions are owned by DevOps and Security teams, with emergency change control required for the first three items.”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5da069e7b_7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85da069e7b_7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next phase, we move from reactive fixes to proactive controls.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enable </a:t>
            </a:r>
            <a:r>
              <a:rPr b="1" lang="en">
                <a:solidFill>
                  <a:schemeClr val="dk1"/>
                </a:solidFill>
              </a:rPr>
              <a:t>GuardDuty</a:t>
            </a:r>
            <a:r>
              <a:rPr lang="en">
                <a:solidFill>
                  <a:schemeClr val="dk1"/>
                </a:solidFill>
              </a:rPr>
              <a:t> and </a:t>
            </a:r>
            <a:r>
              <a:rPr b="1" lang="en">
                <a:solidFill>
                  <a:schemeClr val="dk1"/>
                </a:solidFill>
              </a:rPr>
              <a:t>Security Hub</a:t>
            </a:r>
            <a:r>
              <a:rPr lang="en">
                <a:solidFill>
                  <a:schemeClr val="dk1"/>
                </a:solidFill>
              </a:rPr>
              <a:t> for continuous threat detection and compliance monitoring.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Implementing </a:t>
            </a:r>
            <a:r>
              <a:rPr b="1" lang="en">
                <a:solidFill>
                  <a:schemeClr val="dk1"/>
                </a:solidFill>
              </a:rPr>
              <a:t>S3 versioning and server access logging</a:t>
            </a:r>
            <a:r>
              <a:rPr lang="en">
                <a:solidFill>
                  <a:schemeClr val="dk1"/>
                </a:solidFill>
              </a:rPr>
              <a:t> strengthens audit readiness and forensic tracking — key HIPAA audit controls.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new </a:t>
            </a:r>
            <a:r>
              <a:rPr b="1" lang="en">
                <a:solidFill>
                  <a:schemeClr val="dk1"/>
                </a:solidFill>
              </a:rPr>
              <a:t>IAM password policy</a:t>
            </a:r>
            <a:r>
              <a:rPr lang="en">
                <a:solidFill>
                  <a:schemeClr val="dk1"/>
                </a:solidFill>
              </a:rPr>
              <a:t> will enforce complexity and rotation.</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Together, these actions harden MedTech’s environment against identity threats and establish the foundation for long-term improvements, including IAM role migration, immutable backups, and SIEM integration.”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5da069e7b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85da069e7b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links our key findings directly to evidence gathered from the AWS Console and CLI, along with specific remediations required to close each gap.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a:t>
            </a:r>
            <a:r>
              <a:rPr b="1" lang="en">
                <a:solidFill>
                  <a:schemeClr val="dk1"/>
                </a:solidFill>
              </a:rPr>
              <a:t>Patient Records bucket</a:t>
            </a:r>
            <a:r>
              <a:rPr lang="en">
                <a:solidFill>
                  <a:schemeClr val="dk1"/>
                </a:solidFill>
              </a:rPr>
              <a:t>, screenshots show that encryption relies only on default SSE-S3 with no KMS key, versioning is suspended, and logging is disabled. These settings leave PHI data mutable and non-auditable. The fix involves enabling KMS encryption, versioning, and Object Lock to meet HIPAA’s integrity and audit standards.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CloudTrail Logs bucket</a:t>
            </a:r>
            <a:r>
              <a:rPr lang="en">
                <a:solidFill>
                  <a:schemeClr val="dk1"/>
                </a:solidFill>
              </a:rPr>
              <a:t> displayed similar issues—no versioning, no immutability, and default SSE-S3 encryption. Since CloudTrail logs serve as forensic evidence, the remediation emphasizes KMS encryption, Object Lock, and strict write permissions for log services only.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the </a:t>
            </a:r>
            <a:r>
              <a:rPr b="1" lang="en">
                <a:solidFill>
                  <a:schemeClr val="dk1"/>
                </a:solidFill>
              </a:rPr>
              <a:t>AI Training bucket</a:t>
            </a:r>
            <a:r>
              <a:rPr lang="en">
                <a:solidFill>
                  <a:schemeClr val="dk1"/>
                </a:solidFill>
              </a:rPr>
              <a:t> contained unclassified model and dataset files, with no encryption or logging. In addition to HIPAA, this introduces risks recognized in the OWASP LLM Top 10, such as prompt-injection and data-leakage vulnerabilities. The remediation adds KMS encryption, tagging, versioning, and network isolation.</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roadmap outlines the remediation priorities by timeframe, along with resource estimates in both engineering hours and projected AWS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Immediate actions</a:t>
            </a:r>
            <a:r>
              <a:rPr lang="en">
                <a:solidFill>
                  <a:schemeClr val="dk1"/>
                </a:solidFill>
              </a:rPr>
              <a:t>—enabling KMS encryption, versioning, and MFA—can be completed in under two days and cost less than $200 in additional AWS service fees.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short-term phase</a:t>
            </a:r>
            <a:r>
              <a:rPr lang="en">
                <a:solidFill>
                  <a:schemeClr val="dk1"/>
                </a:solidFill>
              </a:rPr>
              <a:t> introduces monitoring, auditing, and access refinement through GuardDuty, Security Hub, and IAM policy restructuring. This will take roughly one to two weeks and cost approximately $500–$700 depending on log volume.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the </a:t>
            </a:r>
            <a:r>
              <a:rPr b="1" lang="en">
                <a:solidFill>
                  <a:schemeClr val="dk1"/>
                </a:solidFill>
              </a:rPr>
              <a:t>long-term phase</a:t>
            </a:r>
            <a:r>
              <a:rPr lang="en">
                <a:solidFill>
                  <a:schemeClr val="dk1"/>
                </a:solidFill>
              </a:rPr>
              <a:t> focuses on sustainability and automation, integrating AWS Config rules, Service Control Policies, and compliance audits. This phase requires the most effort but ensures continuous alignment with HIPAA and CSA CCM.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Overall, the investment—about $2,400 and 120 total engineer hours—brings MedTech into full regulatory compliance with strong operational security.</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conclusion, this assessment demonstrated the importance of aligning technical implementation with established security frameworks like the </a:t>
            </a:r>
            <a:r>
              <a:rPr b="1" lang="en">
                <a:solidFill>
                  <a:schemeClr val="dk1"/>
                </a:solidFill>
              </a:rPr>
              <a:t>CSA Cloud Controls Matrix</a:t>
            </a:r>
            <a:r>
              <a:rPr lang="en">
                <a:solidFill>
                  <a:schemeClr val="dk1"/>
                </a:solidFill>
              </a:rPr>
              <a:t>, </a:t>
            </a:r>
            <a:r>
              <a:rPr b="1" lang="en">
                <a:solidFill>
                  <a:schemeClr val="dk1"/>
                </a:solidFill>
              </a:rPr>
              <a:t>HIPAA</a:t>
            </a:r>
            <a:r>
              <a:rPr lang="en">
                <a:solidFill>
                  <a:schemeClr val="dk1"/>
                </a:solidFill>
              </a:rPr>
              <a:t>, and the </a:t>
            </a:r>
            <a:r>
              <a:rPr b="1" lang="en">
                <a:solidFill>
                  <a:schemeClr val="dk1"/>
                </a:solidFill>
              </a:rPr>
              <a:t>AWS Well-Architected Framework</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remediation steps we proposed will not only ensure compliance but also position MedTech for scalability, resilience, and continuous monitoring in the future.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behalf of our team, we’d like to thank our instructor, </a:t>
            </a:r>
            <a:r>
              <a:rPr b="1" lang="en">
                <a:solidFill>
                  <a:schemeClr val="dk1"/>
                </a:solidFill>
              </a:rPr>
              <a:t>George Werbacher</a:t>
            </a:r>
            <a:r>
              <a:rPr lang="en">
                <a:solidFill>
                  <a:schemeClr val="dk1"/>
                </a:solidFill>
              </a:rPr>
              <a:t>, and Carnegie Mellon University for their guidance throughout this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Thank you for your time and attention. We welcome any questions.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Based on our analysis across four domains—Identity &amp; Access Management, Data Security &amp; Privacy, Infrastructure Security, and Logging &amp; Monitoring—the environment demonstrates </a:t>
            </a:r>
            <a:r>
              <a:rPr b="1" lang="en">
                <a:solidFill>
                  <a:schemeClr val="dk1"/>
                </a:solidFill>
              </a:rPr>
              <a:t>developing maturity</a:t>
            </a:r>
            <a:r>
              <a:rPr lang="en">
                <a:solidFill>
                  <a:schemeClr val="dk1"/>
                </a:solidFill>
              </a:rPr>
              <a:t>, but significant compliance gaps remain.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shown in the pie chart, most of the organization’s risk is concentrated in </a:t>
            </a:r>
            <a:r>
              <a:rPr b="1" lang="en">
                <a:solidFill>
                  <a:schemeClr val="dk1"/>
                </a:solidFill>
              </a:rPr>
              <a:t>identity management and data protection</a:t>
            </a:r>
            <a:r>
              <a:rPr lang="en">
                <a:solidFill>
                  <a:schemeClr val="dk1"/>
                </a:solidFill>
              </a:rPr>
              <a:t>, both of which are directly tied to HIPAA’s technical safeguards for encryption, access, and integrity.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team identified several critical issues:</a:t>
            </a:r>
            <a:br>
              <a:rPr lang="en">
                <a:solidFill>
                  <a:schemeClr val="dk1"/>
                </a:solidFill>
              </a:rPr>
            </a:br>
            <a:r>
              <a:rPr lang="en">
                <a:solidFill>
                  <a:schemeClr val="dk1"/>
                </a:solidFill>
              </a:rPr>
              <a:t> – IAM users without multi-factor authentication or password policies,</a:t>
            </a:r>
            <a:br>
              <a:rPr lang="en">
                <a:solidFill>
                  <a:schemeClr val="dk1"/>
                </a:solidFill>
              </a:rPr>
            </a:br>
            <a:r>
              <a:rPr lang="en">
                <a:solidFill>
                  <a:schemeClr val="dk1"/>
                </a:solidFill>
              </a:rPr>
              <a:t> – Patient health information stored unencrypted in S3,</a:t>
            </a:r>
            <a:br>
              <a:rPr lang="en">
                <a:solidFill>
                  <a:schemeClr val="dk1"/>
                </a:solidFill>
              </a:rPr>
            </a:br>
            <a:r>
              <a:rPr lang="en">
                <a:solidFill>
                  <a:schemeClr val="dk1"/>
                </a:solidFill>
              </a:rPr>
              <a:t> – Network exposure of database resources, and</a:t>
            </a:r>
            <a:br>
              <a:rPr lang="en">
                <a:solidFill>
                  <a:schemeClr val="dk1"/>
                </a:solidFill>
              </a:rPr>
            </a:br>
            <a:r>
              <a:rPr lang="en">
                <a:solidFill>
                  <a:schemeClr val="dk1"/>
                </a:solidFill>
              </a:rPr>
              <a:t> – Absence of centralized logging or threat detection tools.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While foundational AWS controls are in place—such as account-level public access blocks and service separation—</a:t>
            </a:r>
            <a:r>
              <a:rPr b="1" lang="en">
                <a:solidFill>
                  <a:schemeClr val="dk1"/>
                </a:solidFill>
              </a:rPr>
              <a:t>the current state would not meet HIPAA or CSA CCM compliance expectations</a:t>
            </a:r>
            <a:r>
              <a:rPr lang="en">
                <a:solidFill>
                  <a:schemeClr val="dk1"/>
                </a:solidFill>
              </a:rPr>
              <a:t> without significant remediation.</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We conducted this security evaluation using the Cloud Security Alliance's Cloud Controls Matrix—or CCM—which is the industry standard framework for assessing cloud security posture. This isn't just a checklist exercise; the CCM is recognized globally and aligns directly with HIPAA requirements, making it the perfect tool for our healthcare environment.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"We focused on four critical security domains: First…. Identity and Access Management—user authentication and permissions. Second….Data Security and Privacy—protecting patient health information. </a:t>
            </a:r>
            <a:r>
              <a:rPr b="1" lang="en">
                <a:solidFill>
                  <a:schemeClr val="dk1"/>
                </a:solidFill>
              </a:rPr>
              <a:t>Third</a:t>
            </a:r>
            <a:r>
              <a:rPr b="1" lang="en">
                <a:solidFill>
                  <a:schemeClr val="dk1"/>
                </a:solidFill>
              </a:rPr>
              <a:t>…. Logging and Monitoring—detecting and responding to security incidents. Lastly…… Infrastructure &amp; Virtualization Security—our network architecture and defenses."</a:t>
            </a:r>
            <a:endParaRPr b="1">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Our methodology was thorough and evidence-based. We used AWS CLI commands to collect configuration data, performed hands-on console reviews, and mapped every finding back to specific HIPAA requirements. In total, we evaluated roughly 20 individual CCM controls across these four domains.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85da069e7b_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385da069e7b_7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IAM assessment identified four major control gaps under the CSA Cloud Controls Matrix.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MFA is disabled for all IAM users, including the root account, which directly violates HIPAA §164.312(a)(2)(i) for unique user identification.</a:t>
            </a:r>
            <a:endParaRPr>
              <a:solidFill>
                <a:schemeClr val="dk1"/>
              </a:solidFill>
            </a:endParaRPr>
          </a:p>
          <a:p>
            <a:pPr indent="0" lvl="0" marL="0" rtl="0" algn="l">
              <a:spcBef>
                <a:spcPts val="0"/>
              </a:spcBef>
              <a:spcAft>
                <a:spcPts val="0"/>
              </a:spcAft>
              <a:buSzPts val="1100"/>
              <a:buNone/>
            </a:pPr>
            <a:r>
              <a:rPr lang="en">
                <a:solidFill>
                  <a:schemeClr val="dk1"/>
                </a:solidFill>
              </a:rPr>
              <a:t>Second</a:t>
            </a:r>
            <a:r>
              <a:rPr lang="en">
                <a:solidFill>
                  <a:schemeClr val="dk1"/>
                </a:solidFill>
              </a:rPr>
              <a:t>, the root account remains unprotected by MFA — the single most critical vulnerability in this environment.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Third</a:t>
            </a:r>
            <a:r>
              <a:rPr lang="en">
                <a:solidFill>
                  <a:schemeClr val="dk1"/>
                </a:solidFill>
              </a:rPr>
              <a:t>, no password policy exists, allowing weak or shared credentials.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finally, long-lived and unused access keys were found for several users, increasing the risk of credential compromise.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Collectively, these IAM issues create a high likelihood of unauthorized access to ePHI and expose MedTech to regulatory and financial penalties.”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85da069e7b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85da069e7b_7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“This slide shows how each finding was verified through both AWS CLI and console evidence.</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The </a:t>
            </a:r>
            <a:r>
              <a:rPr lang="en">
                <a:solidFill>
                  <a:srgbClr val="188038"/>
                </a:solidFill>
                <a:latin typeface="Roboto Mono"/>
                <a:ea typeface="Roboto Mono"/>
                <a:cs typeface="Roboto Mono"/>
                <a:sym typeface="Roboto Mono"/>
              </a:rPr>
              <a:t>get-account-summary</a:t>
            </a:r>
            <a:r>
              <a:rPr lang="en">
                <a:solidFill>
                  <a:schemeClr val="dk1"/>
                </a:solidFill>
              </a:rPr>
              <a:t> command confirms MFA and password policies are disabled.</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The IAM user list shows all four users without MFA enabled.</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The credential report verifies the same with ‘mfa_active = FALSE’ for every user.</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Finally, the IAM dashboard itself flags the missing MFA as a high-priority security recommendation.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evidences together provide strong validation of the IAM control weaknesses and form the technical proof for our findings.”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summarizes our key findings and remediation plan for the Data Security and Privacy domain.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Patient Records bucket</a:t>
            </a:r>
            <a:r>
              <a:rPr lang="en">
                <a:solidFill>
                  <a:schemeClr val="dk1"/>
                </a:solidFill>
              </a:rPr>
              <a:t> presents the most critical issue: PHI data stored with only SSE-S3 encryption, no versioning, and no audit trail. This violates HIPAA encryption and integrity safeguards.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CloudTrail audit bucket</a:t>
            </a:r>
            <a:r>
              <a:rPr lang="en">
                <a:solidFill>
                  <a:schemeClr val="dk1"/>
                </a:solidFill>
              </a:rPr>
              <a:t>, rated high, lacks immutability controls. Without versioning or Object Lock, audit evidence could be deleted or altered.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the </a:t>
            </a:r>
            <a:r>
              <a:rPr b="1" lang="en">
                <a:solidFill>
                  <a:schemeClr val="dk1"/>
                </a:solidFill>
              </a:rPr>
              <a:t>AI Training bucket</a:t>
            </a:r>
            <a:r>
              <a:rPr lang="en">
                <a:solidFill>
                  <a:schemeClr val="dk1"/>
                </a:solidFill>
              </a:rPr>
              <a:t>, while not containing direct PHI, poses moderate risk due to unsecured datasets and potential model data leakage.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remediation strategy focuses on three phases:</a:t>
            </a:r>
            <a:br>
              <a:rPr lang="en">
                <a:solidFill>
                  <a:schemeClr val="dk1"/>
                </a:solidFill>
              </a:rPr>
            </a:br>
            <a:r>
              <a:rPr lang="en">
                <a:solidFill>
                  <a:schemeClr val="dk1"/>
                </a:solidFill>
              </a:rPr>
              <a:t> Immediate encryption and logging fixes, short-term lifecycle and immutability enhancements, and long-term automation through AWS Config and tagging.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these measures are in place, MedTech’s data protection posture will meet both HIPAA and CSA CCM standards for encryption, integrity, and audit control.</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85da069e7b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85da069e7b_5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links our key findings directly to evidence gathered from the AWS Console and CLI, along with specific remediations required to close each gap.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a:t>
            </a:r>
            <a:r>
              <a:rPr b="1" lang="en">
                <a:solidFill>
                  <a:schemeClr val="dk1"/>
                </a:solidFill>
              </a:rPr>
              <a:t>Patient Records bucket</a:t>
            </a:r>
            <a:r>
              <a:rPr lang="en">
                <a:solidFill>
                  <a:schemeClr val="dk1"/>
                </a:solidFill>
              </a:rPr>
              <a:t>, screenshots show that encryption relies only on default SSE-S3 with no KMS key, versioning is suspended, and logging is disabled. These settings leave PHI data mutable and non-auditable. The fix involves enabling KMS encryption, versioning, and Object Lock to meet HIPAA’s integrity and audit standards.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CloudTrail Logs bucket</a:t>
            </a:r>
            <a:r>
              <a:rPr lang="en">
                <a:solidFill>
                  <a:schemeClr val="dk1"/>
                </a:solidFill>
              </a:rPr>
              <a:t> displayed similar issues—no versioning, no immutability, and default SSE-S3 encryption. Since CloudTrail logs serve as forensic evidence, the remediation emphasizes KMS encryption, Object Lock, and strict write permissions for log services only.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the </a:t>
            </a:r>
            <a:r>
              <a:rPr b="1" lang="en">
                <a:solidFill>
                  <a:schemeClr val="dk1"/>
                </a:solidFill>
              </a:rPr>
              <a:t>AI Training bucket</a:t>
            </a:r>
            <a:r>
              <a:rPr lang="en">
                <a:solidFill>
                  <a:schemeClr val="dk1"/>
                </a:solidFill>
              </a:rPr>
              <a:t> contained unclassified model and dataset files, with no encryption or logging. In addition to HIPAA, this introduces risks recognized in the OWASP LLM Top 10, such as prompt-injection and data-leakage vulnerabilities. The remediation adds KMS encryption, tagging, versioning, and network isolation.</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Infrastructure &amp; Virtualization Security - we have a major vulnerability that requires immediate action.</a:t>
            </a:r>
            <a:endParaRPr b="1">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What you're seeing on the screen is our SSH bastion host—the gateway into our entire infrastructure. Look at those inbound rules highlighted in red. Port 443, port 80, and port 22—all open to 0.0.0.0/0. That means the entire internet. </a:t>
            </a:r>
            <a:endParaRPr b="1">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Now, why is this such a big deal? First, hackers can break into our web servers through these open ports. Once they're in the bastion host, they have access to ALL of our application servers, our databases, everything. This violates CCM control IVS-03, which requires proper network security and segmentation. This could trigger ransomware attacks, complete system compromise, or massive data exfiltration.</a:t>
            </a:r>
            <a:endParaRPr b="1">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This is a major violation for SOC 2, PCI-DSS if we handle any payment data, and HITRUST certification.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Looking at the bottom screenshot our default VPC security group—you can see it's configured to allow ALL traffic from ALL sources. This is the AWS default, and we never locked it down.</a:t>
            </a:r>
            <a:endParaRPr b="1">
              <a:solidFill>
                <a:schemeClr val="dk1"/>
              </a:solidFill>
            </a:endParaRPr>
          </a:p>
          <a:p>
            <a:pPr indent="0" lvl="0" marL="0" rtl="0" algn="l">
              <a:lnSpc>
                <a:spcPct val="115000"/>
              </a:lnSpc>
              <a:spcBef>
                <a:spcPts val="1200"/>
              </a:spcBef>
              <a:spcAft>
                <a:spcPts val="1200"/>
              </a:spcAft>
              <a:buSzPts val="1100"/>
              <a:buNone/>
            </a:pPr>
            <a:r>
              <a:rPr b="1" lang="en">
                <a:solidFill>
                  <a:schemeClr val="dk1"/>
                </a:solidFill>
              </a:rPr>
              <a:t>The good news? This is fixable within hours. We need to immediately restrict SSH access to only our office IP ranges or VPN endpoints with MFA.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5da069e7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85da069e7b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If the previous finding was critical, this one is catastrophic. Our patient database—port 3306—is open to the entire internet. Anyone, anywhere can attempt to connect right now.</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All our ePHI—patient names, diagnoses, social security numbers—sits behind just a database password. No network segmentation, no VPN, no MFA. We're facing SQL injection, brute-force attacks, and hundreds of thousands of login attempts daily.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This violates IVS-03 and DSP-04, and it's a severe HIPAA violation. We're looking at $100K to $1.5M in fines, plus the average healthcare breach cost of $10.93 million.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fix is immediate: disable 'Publicly accessible' on RDS right now, restrict the security group to our web tier only, rotate credentials, and enable encryption. This must happen today.</a:t>
            </a:r>
            <a:endParaRPr b="1">
              <a:solidFill>
                <a:schemeClr val="dk1"/>
              </a:solidFill>
            </a:endParaRPr>
          </a:p>
          <a:p>
            <a:pPr indent="0" lvl="0" marL="0" rtl="0" algn="l">
              <a:lnSpc>
                <a:spcPct val="100000"/>
              </a:lnSpc>
              <a:spcBef>
                <a:spcPts val="1200"/>
              </a:spcBef>
              <a:spcAft>
                <a:spcPts val="0"/>
              </a:spcAft>
              <a:buSzPts val="1100"/>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1"/>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51"/>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60"/>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3" name="Google Shape;53;p60"/>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54" name="Google Shape;54;p60"/>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61"/>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7" name="Google Shape;57;p61"/>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62"/>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0" name="Google Shape;60;p62"/>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6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6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6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6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6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68"/>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3" name="Google Shape;73;p68"/>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69"/>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6" name="Google Shape;76;p69"/>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7" name="Google Shape;77;p69"/>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8" name="Google Shape;78;p69"/>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9" name="Google Shape;79;p69"/>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52"/>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7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70"/>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70"/>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70"/>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70"/>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70"/>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70"/>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70"/>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70"/>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71"/>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2" name="Google Shape;92;p71"/>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3" name="Google Shape;93;p71"/>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4" name="Google Shape;94;p71"/>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5" name="Google Shape;95;p71"/>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6" name="Google Shape;96;p71"/>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73"/>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1" name="Google Shape;101;p73"/>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73"/>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3" name="Google Shape;103;p73"/>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7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5" name="Google Shape;105;p73"/>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73"/>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73"/>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73"/>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73"/>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73"/>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73"/>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73"/>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74"/>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5" name="Google Shape;115;p74"/>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6" name="Google Shape;116;p74"/>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7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9" name="Google Shape;119;p7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0" name="Google Shape;120;p7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1" name="Google Shape;121;p7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7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7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4" name="Google Shape;124;p7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7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7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76"/>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9" name="Google Shape;129;p7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7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2" name="Google Shape;132;p77"/>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7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5" name="Google Shape;135;p78"/>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79"/>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79"/>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3"/>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 name="Google Shape;16;p53"/>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7" name="Google Shape;17;p53"/>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8" name="Google Shape;18;p53"/>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9" name="Google Shape;19;p53"/>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53"/>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1" name="Google Shape;21;p53"/>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2" name="Google Shape;22;p53"/>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3" name="Google Shape;23;p53"/>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80"/>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80"/>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2" name="Google Shape;142;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8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81"/>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8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82"/>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8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85"/>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2" name="Google Shape;152;p85"/>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4"/>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6" name="Google Shape;26;p54"/>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5"/>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29" name="Google Shape;29;p55"/>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6"/>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5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3" name="Google Shape;33;p56"/>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57"/>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58"/>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9" name="Google Shape;39;p58"/>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 name="Google Shape;40;p58"/>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58"/>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2" name="Google Shape;42;p5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9"/>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59"/>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6" name="Google Shape;46;p59"/>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59"/>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5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9" name="Google Shape;49;p59"/>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59"/>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928700" y="461550"/>
            <a:ext cx="6787800" cy="12861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500"/>
              <a:t>MedTech Cloud </a:t>
            </a:r>
            <a:endParaRPr sz="3500"/>
          </a:p>
          <a:p>
            <a:pPr indent="0" lvl="0" marL="0" rtl="0" algn="ctr">
              <a:lnSpc>
                <a:spcPct val="100000"/>
              </a:lnSpc>
              <a:spcBef>
                <a:spcPts val="0"/>
              </a:spcBef>
              <a:spcAft>
                <a:spcPts val="0"/>
              </a:spcAft>
              <a:buSzPts val="3600"/>
              <a:buNone/>
            </a:pPr>
            <a:r>
              <a:rPr lang="en" sz="3500"/>
              <a:t>Security Assessment</a:t>
            </a:r>
            <a:endParaRPr sz="3500"/>
          </a:p>
        </p:txBody>
      </p:sp>
      <p:sp>
        <p:nvSpPr>
          <p:cNvPr id="159" name="Google Shape;159;p1"/>
          <p:cNvSpPr txBox="1"/>
          <p:nvPr>
            <p:ph idx="1" type="subTitle"/>
          </p:nvPr>
        </p:nvSpPr>
        <p:spPr>
          <a:xfrm>
            <a:off x="2044200" y="4172250"/>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300"/>
              <a:t>Adarsh Rai, Anupam Rajeev, </a:t>
            </a:r>
            <a:r>
              <a:rPr lang="en" sz="1300"/>
              <a:t>Chandan Vedvyas, </a:t>
            </a:r>
            <a:r>
              <a:rPr lang="en" sz="1300"/>
              <a:t>Kush Patel</a:t>
            </a:r>
            <a:endParaRPr sz="1300"/>
          </a:p>
        </p:txBody>
      </p:sp>
      <p:sp>
        <p:nvSpPr>
          <p:cNvPr id="160" name="Google Shape;160;p1"/>
          <p:cNvSpPr txBox="1"/>
          <p:nvPr>
            <p:ph type="ctrTitle"/>
          </p:nvPr>
        </p:nvSpPr>
        <p:spPr>
          <a:xfrm>
            <a:off x="1614500" y="2339400"/>
            <a:ext cx="5416200" cy="464700"/>
          </a:xfrm>
          <a:prstGeom prst="rect">
            <a:avLst/>
          </a:prstGeom>
          <a:noFill/>
          <a:ln>
            <a:noFill/>
          </a:ln>
          <a:effectLst>
            <a:outerShdw blurRad="100013" rotWithShape="0" algn="bl" dir="84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900">
                <a:latin typeface="Montserrat ExtraLight"/>
                <a:ea typeface="Montserrat ExtraLight"/>
                <a:cs typeface="Montserrat ExtraLight"/>
                <a:sym typeface="Montserrat ExtraLight"/>
              </a:rPr>
              <a:t>AWS Security &amp; </a:t>
            </a:r>
            <a:r>
              <a:rPr b="0" lang="en" sz="1900">
                <a:latin typeface="Montserrat ExtraLight"/>
                <a:ea typeface="Montserrat ExtraLight"/>
                <a:cs typeface="Montserrat ExtraLight"/>
                <a:sym typeface="Montserrat ExtraLight"/>
              </a:rPr>
              <a:t>Compliance</a:t>
            </a:r>
            <a:r>
              <a:rPr b="0" lang="en" sz="1900">
                <a:latin typeface="Montserrat ExtraLight"/>
                <a:ea typeface="Montserrat ExtraLight"/>
                <a:cs typeface="Montserrat ExtraLight"/>
                <a:sym typeface="Montserrat ExtraLight"/>
              </a:rPr>
              <a:t> Review </a:t>
            </a:r>
            <a:endParaRPr b="0" sz="190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85da069e7b_3_21"/>
          <p:cNvSpPr txBox="1"/>
          <p:nvPr>
            <p:ph type="title"/>
          </p:nvPr>
        </p:nvSpPr>
        <p:spPr>
          <a:xfrm>
            <a:off x="938500" y="445025"/>
            <a:ext cx="4845900" cy="5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LOGGING AND MONITORING </a:t>
            </a:r>
            <a:endParaRPr>
              <a:solidFill>
                <a:schemeClr val="accent1"/>
              </a:solidFill>
            </a:endParaRPr>
          </a:p>
        </p:txBody>
      </p:sp>
      <p:sp>
        <p:nvSpPr>
          <p:cNvPr id="287" name="Google Shape;287;g385da069e7b_3_21"/>
          <p:cNvSpPr txBox="1"/>
          <p:nvPr>
            <p:ph idx="1" type="body"/>
          </p:nvPr>
        </p:nvSpPr>
        <p:spPr>
          <a:xfrm>
            <a:off x="198025" y="1071450"/>
            <a:ext cx="3954900" cy="27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Critical – Real time monitoring</a:t>
            </a:r>
            <a:endParaRPr b="1" sz="1100"/>
          </a:p>
          <a:p>
            <a:pPr indent="0" lvl="0" marL="0" rtl="0" algn="l">
              <a:lnSpc>
                <a:spcPct val="115000"/>
              </a:lnSpc>
              <a:spcBef>
                <a:spcPts val="1200"/>
              </a:spcBef>
              <a:spcAft>
                <a:spcPts val="0"/>
              </a:spcAft>
              <a:buNone/>
            </a:pPr>
            <a:r>
              <a:rPr lang="en" sz="1100"/>
              <a:t>There is no configuration in place for real time monitoring or alerting of security events. Services such as Amazon GuardDuty, AWS Security Hub and CloudWatch alarms are not provisioned.</a:t>
            </a:r>
            <a:endParaRPr sz="1100"/>
          </a:p>
          <a:p>
            <a:pPr indent="0" lvl="0" marL="0" rtl="0" algn="l">
              <a:lnSpc>
                <a:spcPct val="115000"/>
              </a:lnSpc>
              <a:spcBef>
                <a:spcPts val="1200"/>
              </a:spcBef>
              <a:spcAft>
                <a:spcPts val="0"/>
              </a:spcAft>
              <a:buNone/>
            </a:pPr>
            <a:r>
              <a:rPr b="1" lang="en" sz="1100"/>
              <a:t>High – Centralized Logging</a:t>
            </a:r>
            <a:endParaRPr b="1" sz="1100"/>
          </a:p>
          <a:p>
            <a:pPr indent="0" lvl="0" marL="0" rtl="0" algn="l">
              <a:lnSpc>
                <a:spcPct val="115000"/>
              </a:lnSpc>
              <a:spcBef>
                <a:spcPts val="1200"/>
              </a:spcBef>
              <a:spcAft>
                <a:spcPts val="0"/>
              </a:spcAft>
              <a:buNone/>
            </a:pPr>
            <a:r>
              <a:rPr lang="en" sz="1100"/>
              <a:t>Centralized collection and Generation of Logs - Disabled for key services like RDS, S3,  EC2, load balancers and lambda functions.</a:t>
            </a:r>
            <a:endParaRPr sz="1100"/>
          </a:p>
          <a:p>
            <a:pPr indent="0" lvl="0" marL="0" rtl="0" algn="l">
              <a:lnSpc>
                <a:spcPct val="115000"/>
              </a:lnSpc>
              <a:spcBef>
                <a:spcPts val="1200"/>
              </a:spcBef>
              <a:spcAft>
                <a:spcPts val="0"/>
              </a:spcAft>
              <a:buNone/>
            </a:pPr>
            <a:r>
              <a:rPr b="1" lang="en" sz="1100"/>
              <a:t>Medium – CloudTrail</a:t>
            </a:r>
            <a:endParaRPr b="1" sz="1100"/>
          </a:p>
          <a:p>
            <a:pPr indent="0" lvl="0" marL="0" rtl="0" algn="l">
              <a:lnSpc>
                <a:spcPct val="115000"/>
              </a:lnSpc>
              <a:spcBef>
                <a:spcPts val="1200"/>
              </a:spcBef>
              <a:spcAft>
                <a:spcPts val="0"/>
              </a:spcAft>
              <a:buNone/>
            </a:pPr>
            <a:r>
              <a:rPr lang="en" sz="1100"/>
              <a:t>CloudTrail is configured to log only write events. Log file validation is also disabled.</a:t>
            </a:r>
            <a:endParaRPr sz="1100"/>
          </a:p>
          <a:p>
            <a:pPr indent="0" lvl="0" marL="0" rtl="0" algn="l">
              <a:lnSpc>
                <a:spcPct val="115000"/>
              </a:lnSpc>
              <a:spcBef>
                <a:spcPts val="1200"/>
              </a:spcBef>
              <a:spcAft>
                <a:spcPts val="1200"/>
              </a:spcAft>
              <a:buNone/>
            </a:pPr>
            <a:r>
              <a:t/>
            </a:r>
            <a:endParaRPr sz="1100"/>
          </a:p>
        </p:txBody>
      </p:sp>
      <p:cxnSp>
        <p:nvCxnSpPr>
          <p:cNvPr id="288" name="Google Shape;288;g385da069e7b_3_2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89" name="Google Shape;289;g385da069e7b_3_21"/>
          <p:cNvPicPr preferRelativeResize="0"/>
          <p:nvPr/>
        </p:nvPicPr>
        <p:blipFill>
          <a:blip r:embed="rId3">
            <a:alphaModFix/>
          </a:blip>
          <a:stretch>
            <a:fillRect/>
          </a:stretch>
        </p:blipFill>
        <p:spPr>
          <a:xfrm>
            <a:off x="4244700" y="1186850"/>
            <a:ext cx="2275400" cy="774725"/>
          </a:xfrm>
          <a:prstGeom prst="rect">
            <a:avLst/>
          </a:prstGeom>
          <a:noFill/>
          <a:ln>
            <a:noFill/>
          </a:ln>
        </p:spPr>
      </p:pic>
      <p:pic>
        <p:nvPicPr>
          <p:cNvPr id="290" name="Google Shape;290;g385da069e7b_3_21"/>
          <p:cNvPicPr preferRelativeResize="0"/>
          <p:nvPr/>
        </p:nvPicPr>
        <p:blipFill>
          <a:blip r:embed="rId4">
            <a:alphaModFix/>
          </a:blip>
          <a:stretch>
            <a:fillRect/>
          </a:stretch>
        </p:blipFill>
        <p:spPr>
          <a:xfrm>
            <a:off x="4244700" y="2104250"/>
            <a:ext cx="2072650" cy="623750"/>
          </a:xfrm>
          <a:prstGeom prst="rect">
            <a:avLst/>
          </a:prstGeom>
          <a:noFill/>
          <a:ln>
            <a:noFill/>
          </a:ln>
        </p:spPr>
      </p:pic>
      <p:pic>
        <p:nvPicPr>
          <p:cNvPr id="291" name="Google Shape;291;g385da069e7b_3_21"/>
          <p:cNvPicPr preferRelativeResize="0"/>
          <p:nvPr/>
        </p:nvPicPr>
        <p:blipFill>
          <a:blip r:embed="rId5">
            <a:alphaModFix/>
          </a:blip>
          <a:stretch>
            <a:fillRect/>
          </a:stretch>
        </p:blipFill>
        <p:spPr>
          <a:xfrm>
            <a:off x="6520100" y="1163886"/>
            <a:ext cx="2507925" cy="820650"/>
          </a:xfrm>
          <a:prstGeom prst="rect">
            <a:avLst/>
          </a:prstGeom>
          <a:noFill/>
          <a:ln>
            <a:noFill/>
          </a:ln>
        </p:spPr>
      </p:pic>
      <p:pic>
        <p:nvPicPr>
          <p:cNvPr id="292" name="Google Shape;292;g385da069e7b_3_21"/>
          <p:cNvPicPr preferRelativeResize="0"/>
          <p:nvPr/>
        </p:nvPicPr>
        <p:blipFill>
          <a:blip r:embed="rId6">
            <a:alphaModFix/>
          </a:blip>
          <a:stretch>
            <a:fillRect/>
          </a:stretch>
        </p:blipFill>
        <p:spPr>
          <a:xfrm>
            <a:off x="4244700" y="2980800"/>
            <a:ext cx="2470437" cy="1297771"/>
          </a:xfrm>
          <a:prstGeom prst="rect">
            <a:avLst/>
          </a:prstGeom>
          <a:noFill/>
          <a:ln>
            <a:noFill/>
          </a:ln>
        </p:spPr>
      </p:pic>
      <p:pic>
        <p:nvPicPr>
          <p:cNvPr id="293" name="Google Shape;293;g385da069e7b_3_21"/>
          <p:cNvPicPr preferRelativeResize="0"/>
          <p:nvPr/>
        </p:nvPicPr>
        <p:blipFill>
          <a:blip r:embed="rId7">
            <a:alphaModFix/>
          </a:blip>
          <a:stretch>
            <a:fillRect/>
          </a:stretch>
        </p:blipFill>
        <p:spPr>
          <a:xfrm>
            <a:off x="8005000" y="1984525"/>
            <a:ext cx="1067350" cy="1627925"/>
          </a:xfrm>
          <a:prstGeom prst="rect">
            <a:avLst/>
          </a:prstGeom>
          <a:noFill/>
          <a:ln>
            <a:noFill/>
          </a:ln>
        </p:spPr>
      </p:pic>
      <p:pic>
        <p:nvPicPr>
          <p:cNvPr id="294" name="Google Shape;294;g385da069e7b_3_21"/>
          <p:cNvPicPr preferRelativeResize="0"/>
          <p:nvPr/>
        </p:nvPicPr>
        <p:blipFill>
          <a:blip r:embed="rId8">
            <a:alphaModFix/>
          </a:blip>
          <a:stretch>
            <a:fillRect/>
          </a:stretch>
        </p:blipFill>
        <p:spPr>
          <a:xfrm>
            <a:off x="6806900" y="1984526"/>
            <a:ext cx="1179100" cy="20091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85da069e7b_1_9"/>
          <p:cNvSpPr txBox="1"/>
          <p:nvPr>
            <p:ph type="ctrTitle"/>
          </p:nvPr>
        </p:nvSpPr>
        <p:spPr>
          <a:xfrm>
            <a:off x="131000" y="170025"/>
            <a:ext cx="6276000" cy="52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Montserrat"/>
                <a:ea typeface="Montserrat"/>
                <a:cs typeface="Montserrat"/>
                <a:sym typeface="Montserrat"/>
              </a:rPr>
              <a:t>Risk &amp; Priority Distribution</a:t>
            </a:r>
            <a:endParaRPr sz="24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SzPts val="3000"/>
              <a:buNone/>
            </a:pPr>
            <a:r>
              <a:t/>
            </a:r>
            <a:endParaRPr sz="2400"/>
          </a:p>
          <a:p>
            <a:pPr indent="0" lvl="0" marL="0" rtl="0" algn="ctr">
              <a:lnSpc>
                <a:spcPct val="100000"/>
              </a:lnSpc>
              <a:spcBef>
                <a:spcPts val="0"/>
              </a:spcBef>
              <a:spcAft>
                <a:spcPts val="0"/>
              </a:spcAft>
              <a:buSzPts val="3000"/>
              <a:buNone/>
            </a:pPr>
            <a:r>
              <a:t/>
            </a:r>
            <a:endParaRPr sz="2400"/>
          </a:p>
          <a:p>
            <a:pPr indent="0" lvl="0" marL="0" rtl="0" algn="ctr">
              <a:lnSpc>
                <a:spcPct val="100000"/>
              </a:lnSpc>
              <a:spcBef>
                <a:spcPts val="0"/>
              </a:spcBef>
              <a:spcAft>
                <a:spcPts val="0"/>
              </a:spcAft>
              <a:buSzPts val="3000"/>
              <a:buNone/>
            </a:pPr>
            <a:r>
              <a:t/>
            </a:r>
            <a:endParaRPr sz="2400"/>
          </a:p>
          <a:p>
            <a:pPr indent="0" lvl="0" marL="0" rtl="0" algn="ctr">
              <a:lnSpc>
                <a:spcPct val="100000"/>
              </a:lnSpc>
              <a:spcBef>
                <a:spcPts val="0"/>
              </a:spcBef>
              <a:spcAft>
                <a:spcPts val="0"/>
              </a:spcAft>
              <a:buSzPts val="3000"/>
              <a:buNone/>
            </a:pPr>
            <a:r>
              <a:t/>
            </a:r>
            <a:endParaRPr sz="2400"/>
          </a:p>
        </p:txBody>
      </p:sp>
      <p:sp>
        <p:nvSpPr>
          <p:cNvPr id="300" name="Google Shape;300;g385da069e7b_1_9"/>
          <p:cNvSpPr txBox="1"/>
          <p:nvPr>
            <p:ph idx="1" type="subTitle"/>
          </p:nvPr>
        </p:nvSpPr>
        <p:spPr>
          <a:xfrm>
            <a:off x="5012100" y="1105625"/>
            <a:ext cx="4033800" cy="1837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Arial"/>
                <a:ea typeface="Arial"/>
                <a:cs typeface="Arial"/>
                <a:sym typeface="Arial"/>
              </a:rPr>
              <a:t>TOP PRIORITIES</a:t>
            </a:r>
            <a:endParaRPr b="1">
              <a:solidFill>
                <a:schemeClr val="dk1"/>
              </a:solidFill>
              <a:latin typeface="Arial"/>
              <a:ea typeface="Arial"/>
              <a:cs typeface="Arial"/>
              <a:sym typeface="Arial"/>
            </a:endParaRPr>
          </a:p>
          <a:p>
            <a:pPr indent="0" lvl="0" marL="0" rtl="0" algn="l">
              <a:lnSpc>
                <a:spcPct val="150000"/>
              </a:lnSpc>
              <a:spcBef>
                <a:spcPts val="0"/>
              </a:spcBef>
              <a:spcAft>
                <a:spcPts val="0"/>
              </a:spcAft>
              <a:buNone/>
            </a:pPr>
            <a:r>
              <a:rPr lang="en" sz="1000">
                <a:solidFill>
                  <a:schemeClr val="lt1"/>
                </a:solidFill>
                <a:latin typeface="Arial"/>
                <a:ea typeface="Arial"/>
                <a:cs typeface="Arial"/>
                <a:sym typeface="Arial"/>
              </a:rPr>
              <a:t>IVS - DATABASE EXPOSED TO INTERNET</a:t>
            </a:r>
            <a:endParaRPr sz="1000">
              <a:solidFill>
                <a:schemeClr val="lt1"/>
              </a:solidFill>
              <a:latin typeface="Arial"/>
              <a:ea typeface="Arial"/>
              <a:cs typeface="Arial"/>
              <a:sym typeface="Arial"/>
            </a:endParaRPr>
          </a:p>
          <a:p>
            <a:pPr indent="0" lvl="0" marL="0" rtl="0" algn="l">
              <a:lnSpc>
                <a:spcPct val="150000"/>
              </a:lnSpc>
              <a:spcBef>
                <a:spcPts val="0"/>
              </a:spcBef>
              <a:spcAft>
                <a:spcPts val="0"/>
              </a:spcAft>
              <a:buNone/>
            </a:pPr>
            <a:r>
              <a:rPr lang="en" sz="1000">
                <a:solidFill>
                  <a:schemeClr val="lt1"/>
                </a:solidFill>
                <a:latin typeface="Arial"/>
                <a:ea typeface="Arial"/>
                <a:cs typeface="Arial"/>
                <a:sym typeface="Arial"/>
              </a:rPr>
              <a:t>IVS - SSH ACCESS EXPOSED TO INTERNET</a:t>
            </a:r>
            <a:endParaRPr sz="1000">
              <a:solidFill>
                <a:schemeClr val="lt1"/>
              </a:solidFill>
              <a:latin typeface="Arial"/>
              <a:ea typeface="Arial"/>
              <a:cs typeface="Arial"/>
              <a:sym typeface="Arial"/>
            </a:endParaRPr>
          </a:p>
          <a:p>
            <a:pPr indent="0" lvl="0" marL="0" rtl="0" algn="l">
              <a:lnSpc>
                <a:spcPct val="150000"/>
              </a:lnSpc>
              <a:spcBef>
                <a:spcPts val="0"/>
              </a:spcBef>
              <a:spcAft>
                <a:spcPts val="0"/>
              </a:spcAft>
              <a:buNone/>
            </a:pPr>
            <a:r>
              <a:rPr lang="en" sz="1000">
                <a:solidFill>
                  <a:schemeClr val="lt1"/>
                </a:solidFill>
                <a:latin typeface="Arial"/>
                <a:ea typeface="Arial"/>
                <a:cs typeface="Arial"/>
                <a:sym typeface="Arial"/>
              </a:rPr>
              <a:t>IAM - MFA ENFORCEMENT</a:t>
            </a:r>
            <a:endParaRPr sz="1000">
              <a:solidFill>
                <a:schemeClr val="lt1"/>
              </a:solidFill>
              <a:latin typeface="Arial"/>
              <a:ea typeface="Arial"/>
              <a:cs typeface="Arial"/>
              <a:sym typeface="Arial"/>
            </a:endParaRPr>
          </a:p>
          <a:p>
            <a:pPr indent="0" lvl="0" marL="0" rtl="0" algn="l">
              <a:lnSpc>
                <a:spcPct val="150000"/>
              </a:lnSpc>
              <a:spcBef>
                <a:spcPts val="0"/>
              </a:spcBef>
              <a:spcAft>
                <a:spcPts val="0"/>
              </a:spcAft>
              <a:buNone/>
            </a:pPr>
            <a:r>
              <a:rPr lang="en" sz="1000">
                <a:solidFill>
                  <a:schemeClr val="lt1"/>
                </a:solidFill>
                <a:latin typeface="Arial"/>
                <a:ea typeface="Arial"/>
                <a:cs typeface="Arial"/>
                <a:sym typeface="Arial"/>
              </a:rPr>
              <a:t>IAM - ROOT ACCOUNT WITHOUT MFA</a:t>
            </a:r>
            <a:endParaRPr sz="1000">
              <a:solidFill>
                <a:schemeClr val="lt1"/>
              </a:solidFill>
              <a:latin typeface="Arial"/>
              <a:ea typeface="Arial"/>
              <a:cs typeface="Arial"/>
              <a:sym typeface="Arial"/>
            </a:endParaRPr>
          </a:p>
          <a:p>
            <a:pPr indent="0" lvl="0" marL="0" rtl="0" algn="l">
              <a:lnSpc>
                <a:spcPct val="150000"/>
              </a:lnSpc>
              <a:spcBef>
                <a:spcPts val="0"/>
              </a:spcBef>
              <a:spcAft>
                <a:spcPts val="0"/>
              </a:spcAft>
              <a:buNone/>
            </a:pPr>
            <a:r>
              <a:rPr lang="en" sz="1000">
                <a:solidFill>
                  <a:schemeClr val="lt1"/>
                </a:solidFill>
                <a:latin typeface="Arial"/>
                <a:ea typeface="Arial"/>
                <a:cs typeface="Arial"/>
                <a:sym typeface="Arial"/>
              </a:rPr>
              <a:t>DSP - UNENCRYPTED AND NON AUDITABLE PHI STORAGE</a:t>
            </a:r>
            <a:endParaRPr sz="1000">
              <a:solidFill>
                <a:schemeClr val="lt1"/>
              </a:solidFill>
              <a:latin typeface="Arial"/>
              <a:ea typeface="Arial"/>
              <a:cs typeface="Arial"/>
              <a:sym typeface="Arial"/>
            </a:endParaRPr>
          </a:p>
          <a:p>
            <a:pPr indent="0" lvl="0" marL="0" rtl="0" algn="l">
              <a:lnSpc>
                <a:spcPct val="150000"/>
              </a:lnSpc>
              <a:spcBef>
                <a:spcPts val="0"/>
              </a:spcBef>
              <a:spcAft>
                <a:spcPts val="0"/>
              </a:spcAft>
              <a:buNone/>
            </a:pPr>
            <a:r>
              <a:rPr lang="en" sz="1000">
                <a:solidFill>
                  <a:schemeClr val="lt1"/>
                </a:solidFill>
                <a:latin typeface="Arial"/>
                <a:ea typeface="Arial"/>
                <a:cs typeface="Arial"/>
                <a:sym typeface="Arial"/>
              </a:rPr>
              <a:t>LOG - NO REAL TIME MONITORING</a:t>
            </a:r>
            <a:endParaRPr sz="1000">
              <a:solidFill>
                <a:schemeClr val="lt1"/>
              </a:solidFill>
              <a:latin typeface="Arial"/>
              <a:ea typeface="Arial"/>
              <a:cs typeface="Arial"/>
              <a:sym typeface="Arial"/>
            </a:endParaRPr>
          </a:p>
          <a:p>
            <a:pPr indent="0" lvl="0" marL="0" rtl="0" algn="l">
              <a:lnSpc>
                <a:spcPct val="150000"/>
              </a:lnSpc>
              <a:spcBef>
                <a:spcPts val="0"/>
              </a:spcBef>
              <a:spcAft>
                <a:spcPts val="0"/>
              </a:spcAft>
              <a:buNone/>
            </a:pPr>
            <a:r>
              <a:t/>
            </a:r>
            <a:endParaRPr sz="1000">
              <a:solidFill>
                <a:schemeClr val="dk1"/>
              </a:solidFill>
              <a:latin typeface="Arial"/>
              <a:ea typeface="Arial"/>
              <a:cs typeface="Arial"/>
              <a:sym typeface="Arial"/>
            </a:endParaRPr>
          </a:p>
        </p:txBody>
      </p:sp>
      <p:pic>
        <p:nvPicPr>
          <p:cNvPr id="301" name="Google Shape;301;g385da069e7b_1_9" title="Chart"/>
          <p:cNvPicPr preferRelativeResize="0"/>
          <p:nvPr/>
        </p:nvPicPr>
        <p:blipFill>
          <a:blip r:embed="rId3">
            <a:alphaModFix/>
          </a:blip>
          <a:stretch>
            <a:fillRect/>
          </a:stretch>
        </p:blipFill>
        <p:spPr>
          <a:xfrm>
            <a:off x="487475" y="1105625"/>
            <a:ext cx="4368525" cy="268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85da069e7b_7_394"/>
          <p:cNvSpPr txBox="1"/>
          <p:nvPr/>
        </p:nvSpPr>
        <p:spPr>
          <a:xfrm>
            <a:off x="338575" y="269575"/>
            <a:ext cx="7977300" cy="44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graphicFrame>
        <p:nvGraphicFramePr>
          <p:cNvPr id="307" name="Google Shape;307;g385da069e7b_7_394"/>
          <p:cNvGraphicFramePr/>
          <p:nvPr/>
        </p:nvGraphicFramePr>
        <p:xfrm>
          <a:off x="301969" y="728637"/>
          <a:ext cx="3000000" cy="3000000"/>
        </p:xfrm>
        <a:graphic>
          <a:graphicData uri="http://schemas.openxmlformats.org/drawingml/2006/table">
            <a:tbl>
              <a:tblPr>
                <a:noFill/>
                <a:tableStyleId>{9353BBA8-5703-4718-AB63-712480359AF0}</a:tableStyleId>
              </a:tblPr>
              <a:tblGrid>
                <a:gridCol w="408175"/>
                <a:gridCol w="2857225"/>
                <a:gridCol w="3673575"/>
                <a:gridCol w="1224525"/>
              </a:tblGrid>
              <a:tr h="526325">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a:t>
                      </a:r>
                      <a:endParaRPr b="1" sz="1000">
                        <a:solidFill>
                          <a:schemeClr val="lt1"/>
                        </a:solidFill>
                        <a:latin typeface="Verdana"/>
                        <a:ea typeface="Verdana"/>
                        <a:cs typeface="Verdana"/>
                        <a:sym typeface="Verdana"/>
                      </a:endParaRPr>
                    </a:p>
                  </a:txBody>
                  <a:tcPr marT="76200" marB="76200" marR="76200" marL="76200" anchor="ctr">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Action</a:t>
                      </a:r>
                      <a:endParaRPr b="1" sz="1000">
                        <a:solidFill>
                          <a:schemeClr val="lt1"/>
                        </a:solidFill>
                        <a:latin typeface="Verdana"/>
                        <a:ea typeface="Verdana"/>
                        <a:cs typeface="Verdana"/>
                        <a:sym typeface="Verdana"/>
                      </a:endParaRPr>
                    </a:p>
                  </a:txBody>
                  <a:tcPr marT="76200" marB="76200" marR="76200" marL="76200" anchor="ctr">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AWS Implementation</a:t>
                      </a:r>
                      <a:endParaRPr b="1" sz="1000">
                        <a:solidFill>
                          <a:schemeClr val="lt1"/>
                        </a:solidFill>
                        <a:latin typeface="Verdana"/>
                        <a:ea typeface="Verdana"/>
                        <a:cs typeface="Verdana"/>
                        <a:sym typeface="Verdana"/>
                      </a:endParaRPr>
                    </a:p>
                  </a:txBody>
                  <a:tcPr marT="76200" marB="76200" marR="76200" marL="76200" anchor="ctr">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Owner</a:t>
                      </a:r>
                      <a:endParaRPr b="1" sz="1000">
                        <a:solidFill>
                          <a:schemeClr val="lt1"/>
                        </a:solidFill>
                        <a:latin typeface="Verdana"/>
                        <a:ea typeface="Verdana"/>
                        <a:cs typeface="Verdana"/>
                        <a:sym typeface="Verdana"/>
                      </a:endParaRPr>
                    </a:p>
                  </a:txBody>
                  <a:tcPr marT="76200" marB="76200" marR="76200" marL="76200" anchor="ctr">
                    <a:lnB cap="flat" cmpd="sng" w="6350">
                      <a:solidFill>
                        <a:srgbClr val="E5E7EB"/>
                      </a:solidFill>
                      <a:prstDash val="solid"/>
                      <a:round/>
                      <a:headEnd len="sm" w="sm" type="none"/>
                      <a:tailEnd len="sm" w="sm" type="none"/>
                    </a:lnB>
                  </a:tcPr>
                </a:tc>
              </a:tr>
              <a:tr h="396150">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1</a:t>
                      </a:r>
                      <a:endParaRPr b="1"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Disable RDS public access</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850">
                          <a:solidFill>
                            <a:schemeClr val="lt1"/>
                          </a:solidFill>
                          <a:latin typeface="Courier New"/>
                          <a:ea typeface="Courier New"/>
                          <a:cs typeface="Courier New"/>
                          <a:sym typeface="Courier New"/>
                        </a:rPr>
                        <a:t>RDS Console → Modify → Publicly accessible: No</a:t>
                      </a:r>
                      <a:endParaRPr sz="850">
                        <a:solidFill>
                          <a:schemeClr val="lt1"/>
                        </a:solidFill>
                        <a:latin typeface="Courier New"/>
                        <a:ea typeface="Courier New"/>
                        <a:cs typeface="Courier New"/>
                        <a:sym typeface="Courier New"/>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DevOps</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r>
              <a:tr h="404025">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2</a:t>
                      </a:r>
                      <a:endParaRPr b="1"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Restrict RDS security group</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850">
                          <a:solidFill>
                            <a:schemeClr val="lt1"/>
                          </a:solidFill>
                          <a:latin typeface="Courier New"/>
                          <a:ea typeface="Courier New"/>
                          <a:cs typeface="Courier New"/>
                          <a:sym typeface="Courier New"/>
                        </a:rPr>
                        <a:t>EC2 → SG → db-sg → Remove 0.0.0.0/0</a:t>
                      </a:r>
                      <a:endParaRPr sz="850">
                        <a:solidFill>
                          <a:schemeClr val="lt1"/>
                        </a:solidFill>
                        <a:latin typeface="Courier New"/>
                        <a:ea typeface="Courier New"/>
                        <a:cs typeface="Courier New"/>
                        <a:sym typeface="Courier New"/>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Security</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r>
              <a:tr h="592950">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3</a:t>
                      </a:r>
                      <a:endParaRPr b="1"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Enable root MFA</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850">
                          <a:solidFill>
                            <a:schemeClr val="lt1"/>
                          </a:solidFill>
                          <a:latin typeface="Courier New"/>
                          <a:ea typeface="Courier New"/>
                          <a:cs typeface="Courier New"/>
                          <a:sym typeface="Courier New"/>
                        </a:rPr>
                        <a:t>IAM → Root user → Enable MFA</a:t>
                      </a:r>
                      <a:endParaRPr sz="850">
                        <a:solidFill>
                          <a:schemeClr val="lt1"/>
                        </a:solidFill>
                        <a:latin typeface="Courier New"/>
                        <a:ea typeface="Courier New"/>
                        <a:cs typeface="Courier New"/>
                        <a:sym typeface="Courier New"/>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CISO</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r>
              <a:tr h="592950">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4</a:t>
                      </a:r>
                      <a:endParaRPr b="1"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Delete unused access keys</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850">
                          <a:solidFill>
                            <a:schemeClr val="lt1"/>
                          </a:solidFill>
                          <a:latin typeface="Courier New"/>
                          <a:ea typeface="Courier New"/>
                          <a:cs typeface="Courier New"/>
                          <a:sym typeface="Courier New"/>
                        </a:rPr>
                        <a:t>IAM → Users → Security credentials</a:t>
                      </a:r>
                      <a:endParaRPr sz="850">
                        <a:solidFill>
                          <a:schemeClr val="lt1"/>
                        </a:solidFill>
                        <a:latin typeface="Courier New"/>
                        <a:ea typeface="Courier New"/>
                        <a:cs typeface="Courier New"/>
                        <a:sym typeface="Courier New"/>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Security</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r>
              <a:tr h="592950">
                <a:tc>
                  <a:txBody>
                    <a:bodyPr/>
                    <a:lstStyle/>
                    <a:p>
                      <a:pPr indent="0" lvl="0" marL="0" rtl="0" algn="l">
                        <a:lnSpc>
                          <a:spcPct val="115000"/>
                        </a:lnSpc>
                        <a:spcBef>
                          <a:spcPts val="1500"/>
                        </a:spcBef>
                        <a:spcAft>
                          <a:spcPts val="900"/>
                        </a:spcAft>
                        <a:buNone/>
                      </a:pPr>
                      <a:r>
                        <a:rPr b="1" lang="en" sz="1000">
                          <a:solidFill>
                            <a:schemeClr val="lt1"/>
                          </a:solidFill>
                          <a:latin typeface="Verdana"/>
                          <a:ea typeface="Verdana"/>
                          <a:cs typeface="Verdana"/>
                          <a:sym typeface="Verdana"/>
                        </a:rPr>
                        <a:t>5</a:t>
                      </a:r>
                      <a:endParaRPr b="1"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Enable S3 KMS encryption</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850">
                          <a:solidFill>
                            <a:schemeClr val="lt1"/>
                          </a:solidFill>
                          <a:latin typeface="Courier New"/>
                          <a:ea typeface="Courier New"/>
                          <a:cs typeface="Courier New"/>
                          <a:sym typeface="Courier New"/>
                        </a:rPr>
                        <a:t>S3 → patient-records → Default encryption: KMS</a:t>
                      </a:r>
                      <a:endParaRPr sz="850">
                        <a:solidFill>
                          <a:schemeClr val="lt1"/>
                        </a:solidFill>
                        <a:latin typeface="Courier New"/>
                        <a:ea typeface="Courier New"/>
                        <a:cs typeface="Courier New"/>
                        <a:sym typeface="Courier New"/>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900"/>
                        </a:spcAft>
                        <a:buNone/>
                      </a:pPr>
                      <a:r>
                        <a:rPr lang="en" sz="1000">
                          <a:solidFill>
                            <a:schemeClr val="lt1"/>
                          </a:solidFill>
                          <a:latin typeface="Verdana"/>
                          <a:ea typeface="Verdana"/>
                          <a:cs typeface="Verdana"/>
                          <a:sym typeface="Verdana"/>
                        </a:rPr>
                        <a:t>DevOps</a:t>
                      </a:r>
                      <a:endParaRPr sz="1000">
                        <a:solidFill>
                          <a:schemeClr val="lt1"/>
                        </a:solidFill>
                        <a:latin typeface="Verdana"/>
                        <a:ea typeface="Verdana"/>
                        <a:cs typeface="Verdana"/>
                        <a:sym typeface="Verdana"/>
                      </a:endParaRPr>
                    </a:p>
                  </a:txBody>
                  <a:tcPr marT="57150" marB="57150" marR="57150" marL="57150" anchor="ctr">
                    <a:lnT cap="flat" cmpd="sng" w="6350">
                      <a:solidFill>
                        <a:srgbClr val="E5E7EB"/>
                      </a:solidFill>
                      <a:prstDash val="solid"/>
                      <a:round/>
                      <a:headEnd len="sm" w="sm" type="none"/>
                      <a:tailEnd len="sm" w="sm" type="none"/>
                    </a:lnT>
                    <a:lnB cap="flat" cmpd="sng" w="6350">
                      <a:solidFill>
                        <a:srgbClr val="E5E7EB"/>
                      </a:solidFill>
                      <a:prstDash val="solid"/>
                      <a:round/>
                      <a:headEnd len="sm" w="sm" type="none"/>
                      <a:tailEnd len="sm" w="sm" type="none"/>
                    </a:lnB>
                  </a:tcPr>
                </a:tc>
              </a:tr>
            </a:tbl>
          </a:graphicData>
        </a:graphic>
      </p:graphicFrame>
      <p:sp>
        <p:nvSpPr>
          <p:cNvPr id="308" name="Google Shape;308;g385da069e7b_7_394"/>
          <p:cNvSpPr txBox="1"/>
          <p:nvPr/>
        </p:nvSpPr>
        <p:spPr>
          <a:xfrm>
            <a:off x="103025" y="456814"/>
            <a:ext cx="4581600" cy="500100"/>
          </a:xfrm>
          <a:prstGeom prst="rect">
            <a:avLst/>
          </a:prstGeom>
          <a:noFill/>
          <a:ln>
            <a:noFill/>
          </a:ln>
        </p:spPr>
        <p:txBody>
          <a:bodyPr anchorCtr="0" anchor="ctr" bIns="91425" lIns="91425" spcFirstLastPara="1" rIns="91425" wrap="square" tIns="91425">
            <a:noAutofit/>
          </a:bodyPr>
          <a:lstStyle/>
          <a:p>
            <a:pPr indent="0" lvl="0" marL="114300" marR="114300" rtl="0" algn="l">
              <a:lnSpc>
                <a:spcPct val="115000"/>
              </a:lnSpc>
              <a:spcBef>
                <a:spcPts val="0"/>
              </a:spcBef>
              <a:spcAft>
                <a:spcPts val="1500"/>
              </a:spcAft>
              <a:buNone/>
            </a:pPr>
            <a:r>
              <a:rPr b="1" lang="en" sz="1500">
                <a:highlight>
                  <a:srgbClr val="FEE2E2"/>
                </a:highlight>
                <a:latin typeface="Verdana"/>
                <a:ea typeface="Verdana"/>
                <a:cs typeface="Verdana"/>
                <a:sym typeface="Verdana"/>
              </a:rPr>
              <a:t>🔴 Immediate Actions (24-48 Hours)</a:t>
            </a:r>
            <a:endParaRPr sz="1050">
              <a:highlight>
                <a:srgbClr val="FEF3C7"/>
              </a:highlight>
              <a:latin typeface="Verdana"/>
              <a:ea typeface="Verdana"/>
              <a:cs typeface="Verdana"/>
              <a:sym typeface="Verdana"/>
            </a:endParaRPr>
          </a:p>
        </p:txBody>
      </p:sp>
      <p:sp>
        <p:nvSpPr>
          <p:cNvPr id="309" name="Google Shape;309;g385da069e7b_7_394"/>
          <p:cNvSpPr txBox="1"/>
          <p:nvPr/>
        </p:nvSpPr>
        <p:spPr>
          <a:xfrm>
            <a:off x="0" y="-19439"/>
            <a:ext cx="724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Montserrat ExtraBold"/>
                <a:ea typeface="Montserrat ExtraBold"/>
                <a:cs typeface="Montserrat ExtraBold"/>
                <a:sym typeface="Montserrat ExtraBold"/>
              </a:rPr>
              <a:t>Remediation Roadmap - Critical Actions</a:t>
            </a:r>
            <a:endParaRPr b="1" sz="2400">
              <a:solidFill>
                <a:srgbClr val="1E40AF"/>
              </a:solidFill>
              <a:latin typeface="Verdana"/>
              <a:ea typeface="Verdana"/>
              <a:cs typeface="Verdana"/>
              <a:sym typeface="Verdana"/>
            </a:endParaRPr>
          </a:p>
        </p:txBody>
      </p:sp>
      <p:sp>
        <p:nvSpPr>
          <p:cNvPr id="310" name="Google Shape;310;g385da069e7b_7_394"/>
          <p:cNvSpPr txBox="1"/>
          <p:nvPr/>
        </p:nvSpPr>
        <p:spPr>
          <a:xfrm>
            <a:off x="144525" y="4532825"/>
            <a:ext cx="7603800" cy="3462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en" sz="1050">
                <a:solidFill>
                  <a:schemeClr val="lt1"/>
                </a:solidFill>
                <a:highlight>
                  <a:srgbClr val="000000"/>
                </a:highlight>
                <a:latin typeface="Verdana"/>
                <a:ea typeface="Verdana"/>
                <a:cs typeface="Verdana"/>
                <a:sym typeface="Verdana"/>
              </a:rPr>
              <a:t>⚠️ Critical:</a:t>
            </a:r>
            <a:r>
              <a:rPr lang="en" sz="1050">
                <a:solidFill>
                  <a:schemeClr val="lt1"/>
                </a:solidFill>
                <a:highlight>
                  <a:srgbClr val="000000"/>
                </a:highlight>
                <a:latin typeface="Verdana"/>
                <a:ea typeface="Verdana"/>
                <a:cs typeface="Verdana"/>
                <a:sym typeface="Verdana"/>
              </a:rPr>
              <a:t> Execute items 1-3 immediately. Emergency change control required within 2 hours.</a:t>
            </a:r>
            <a:endParaRPr>
              <a:solidFill>
                <a:schemeClr val="lt1"/>
              </a:solidFill>
              <a:highlight>
                <a:srgbClr val="0000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85da069e7b_7_402"/>
          <p:cNvSpPr txBox="1"/>
          <p:nvPr/>
        </p:nvSpPr>
        <p:spPr>
          <a:xfrm>
            <a:off x="338575" y="269575"/>
            <a:ext cx="7977300" cy="44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16" name="Google Shape;316;g385da069e7b_7_402"/>
          <p:cNvSpPr txBox="1"/>
          <p:nvPr/>
        </p:nvSpPr>
        <p:spPr>
          <a:xfrm>
            <a:off x="121500" y="404489"/>
            <a:ext cx="4581600" cy="500100"/>
          </a:xfrm>
          <a:prstGeom prst="rect">
            <a:avLst/>
          </a:prstGeom>
          <a:noFill/>
          <a:ln>
            <a:noFill/>
          </a:ln>
        </p:spPr>
        <p:txBody>
          <a:bodyPr anchorCtr="0" anchor="ctr" bIns="91425" lIns="91425" spcFirstLastPara="1" rIns="91425" wrap="square" tIns="91425">
            <a:noAutofit/>
          </a:bodyPr>
          <a:lstStyle/>
          <a:p>
            <a:pPr indent="0" lvl="0" marL="114300" marR="114300" rtl="0" algn="l">
              <a:lnSpc>
                <a:spcPct val="115000"/>
              </a:lnSpc>
              <a:spcBef>
                <a:spcPts val="0"/>
              </a:spcBef>
              <a:spcAft>
                <a:spcPts val="1500"/>
              </a:spcAft>
              <a:buNone/>
            </a:pPr>
            <a:r>
              <a:rPr b="1" lang="en" sz="1500">
                <a:highlight>
                  <a:srgbClr val="FEE2E2"/>
                </a:highlight>
                <a:latin typeface="Verdana"/>
                <a:ea typeface="Verdana"/>
                <a:cs typeface="Verdana"/>
                <a:sym typeface="Verdana"/>
              </a:rPr>
              <a:t>🔴 </a:t>
            </a:r>
            <a:r>
              <a:rPr b="1" lang="en" sz="1500">
                <a:highlight>
                  <a:srgbClr val="FEE2E2"/>
                </a:highlight>
                <a:latin typeface="Verdana"/>
                <a:ea typeface="Verdana"/>
                <a:cs typeface="Verdana"/>
                <a:sym typeface="Verdana"/>
              </a:rPr>
              <a:t>Short-term fixes</a:t>
            </a:r>
            <a:r>
              <a:rPr b="1" lang="en" sz="1500">
                <a:highlight>
                  <a:srgbClr val="FEE2E2"/>
                </a:highlight>
                <a:latin typeface="Verdana"/>
                <a:ea typeface="Verdana"/>
                <a:cs typeface="Verdana"/>
                <a:sym typeface="Verdana"/>
              </a:rPr>
              <a:t> (1-2 Weeks)</a:t>
            </a:r>
            <a:endParaRPr sz="1050">
              <a:highlight>
                <a:srgbClr val="FEF3C7"/>
              </a:highlight>
              <a:latin typeface="Verdana"/>
              <a:ea typeface="Verdana"/>
              <a:cs typeface="Verdana"/>
              <a:sym typeface="Verdana"/>
            </a:endParaRPr>
          </a:p>
        </p:txBody>
      </p:sp>
      <p:sp>
        <p:nvSpPr>
          <p:cNvPr id="317" name="Google Shape;317;g385da069e7b_7_402"/>
          <p:cNvSpPr txBox="1"/>
          <p:nvPr/>
        </p:nvSpPr>
        <p:spPr>
          <a:xfrm>
            <a:off x="0" y="-19439"/>
            <a:ext cx="724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Montserrat ExtraBold"/>
                <a:ea typeface="Montserrat ExtraBold"/>
                <a:cs typeface="Montserrat ExtraBold"/>
                <a:sym typeface="Montserrat ExtraBold"/>
              </a:rPr>
              <a:t>Remediation Roadmap - Critical Actions</a:t>
            </a:r>
            <a:endParaRPr b="1" sz="2400">
              <a:solidFill>
                <a:srgbClr val="1E40AF"/>
              </a:solidFill>
              <a:latin typeface="Verdana"/>
              <a:ea typeface="Verdana"/>
              <a:cs typeface="Verdana"/>
              <a:sym typeface="Verdana"/>
            </a:endParaRPr>
          </a:p>
        </p:txBody>
      </p:sp>
      <p:sp>
        <p:nvSpPr>
          <p:cNvPr id="318" name="Google Shape;318;g385da069e7b_7_402"/>
          <p:cNvSpPr txBox="1"/>
          <p:nvPr/>
        </p:nvSpPr>
        <p:spPr>
          <a:xfrm>
            <a:off x="121500" y="4281603"/>
            <a:ext cx="8901000" cy="6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50">
                <a:solidFill>
                  <a:schemeClr val="lt1"/>
                </a:solidFill>
                <a:latin typeface="Verdana"/>
                <a:ea typeface="Verdana"/>
                <a:cs typeface="Verdana"/>
                <a:sym typeface="Verdana"/>
              </a:rPr>
              <a:t>🟡 Long-Term Improvements (1-3 Months)</a:t>
            </a:r>
            <a:endParaRPr b="1" sz="1150">
              <a:solidFill>
                <a:schemeClr val="lt1"/>
              </a:solidFill>
              <a:latin typeface="Verdana"/>
              <a:ea typeface="Verdana"/>
              <a:cs typeface="Verdana"/>
              <a:sym typeface="Verdana"/>
            </a:endParaRPr>
          </a:p>
          <a:p>
            <a:pPr indent="0" lvl="0" marL="0" rtl="0" algn="l">
              <a:lnSpc>
                <a:spcPct val="115000"/>
              </a:lnSpc>
              <a:spcBef>
                <a:spcPts val="600"/>
              </a:spcBef>
              <a:spcAft>
                <a:spcPts val="200"/>
              </a:spcAft>
              <a:buNone/>
            </a:pPr>
            <a:r>
              <a:rPr b="1" lang="en" sz="900">
                <a:solidFill>
                  <a:schemeClr val="lt1"/>
                </a:solidFill>
                <a:latin typeface="Verdana"/>
                <a:ea typeface="Verdana"/>
                <a:cs typeface="Verdana"/>
                <a:sym typeface="Verdana"/>
              </a:rPr>
              <a:t>IAM Role Migration 	|	  	Object Lock (WORM) 	</a:t>
            </a:r>
            <a:r>
              <a:rPr lang="en" sz="750">
                <a:solidFill>
                  <a:schemeClr val="lt1"/>
                </a:solidFill>
                <a:latin typeface="Verdana"/>
                <a:ea typeface="Verdana"/>
                <a:cs typeface="Verdana"/>
                <a:sym typeface="Verdana"/>
              </a:rPr>
              <a:t>| </a:t>
            </a:r>
            <a:r>
              <a:rPr b="1" lang="en" sz="900">
                <a:solidFill>
                  <a:schemeClr val="lt1"/>
                </a:solidFill>
                <a:latin typeface="Verdana"/>
                <a:ea typeface="Verdana"/>
                <a:cs typeface="Verdana"/>
                <a:sym typeface="Verdana"/>
              </a:rPr>
              <a:t>	 	Network ACLs 	|		 SIEM Integration</a:t>
            </a:r>
            <a:endParaRPr b="1" sz="950">
              <a:solidFill>
                <a:schemeClr val="lt1"/>
              </a:solidFill>
              <a:highlight>
                <a:srgbClr val="000000"/>
              </a:highlight>
              <a:latin typeface="Verdana"/>
              <a:ea typeface="Verdana"/>
              <a:cs typeface="Verdana"/>
              <a:sym typeface="Verdana"/>
            </a:endParaRPr>
          </a:p>
        </p:txBody>
      </p:sp>
      <p:graphicFrame>
        <p:nvGraphicFramePr>
          <p:cNvPr id="319" name="Google Shape;319;g385da069e7b_7_402"/>
          <p:cNvGraphicFramePr/>
          <p:nvPr/>
        </p:nvGraphicFramePr>
        <p:xfrm>
          <a:off x="389225" y="605482"/>
          <a:ext cx="3000000" cy="3000000"/>
        </p:xfrm>
        <a:graphic>
          <a:graphicData uri="http://schemas.openxmlformats.org/drawingml/2006/table">
            <a:tbl>
              <a:tblPr>
                <a:noFill/>
                <a:tableStyleId>{9353BBA8-5703-4718-AB63-712480359AF0}</a:tableStyleId>
              </a:tblPr>
              <a:tblGrid>
                <a:gridCol w="2746525"/>
                <a:gridCol w="3690625"/>
                <a:gridCol w="1802450"/>
              </a:tblGrid>
              <a:tr h="583900">
                <a:tc>
                  <a:txBody>
                    <a:bodyPr/>
                    <a:lstStyle/>
                    <a:p>
                      <a:pPr indent="0" lvl="0" marL="0" rtl="0" algn="l">
                        <a:lnSpc>
                          <a:spcPct val="115000"/>
                        </a:lnSpc>
                        <a:spcBef>
                          <a:spcPts val="1500"/>
                        </a:spcBef>
                        <a:spcAft>
                          <a:spcPts val="1100"/>
                        </a:spcAft>
                        <a:buNone/>
                      </a:pPr>
                      <a:r>
                        <a:rPr b="1" lang="en" sz="900">
                          <a:solidFill>
                            <a:schemeClr val="lt1"/>
                          </a:solidFill>
                          <a:latin typeface="Verdana"/>
                          <a:ea typeface="Verdana"/>
                          <a:cs typeface="Verdana"/>
                          <a:sym typeface="Verdana"/>
                        </a:rPr>
                        <a:t>Action</a:t>
                      </a:r>
                      <a:endParaRPr b="1" sz="900">
                        <a:solidFill>
                          <a:schemeClr val="lt1"/>
                        </a:solidFill>
                        <a:latin typeface="Verdana"/>
                        <a:ea typeface="Verdana"/>
                        <a:cs typeface="Verdana"/>
                        <a:sym typeface="Verdana"/>
                      </a:endParaRPr>
                    </a:p>
                  </a:txBody>
                  <a:tcPr marT="57150" marB="57150" marR="57150" marL="57150">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b="1" lang="en" sz="900">
                          <a:solidFill>
                            <a:schemeClr val="lt1"/>
                          </a:solidFill>
                          <a:latin typeface="Verdana"/>
                          <a:ea typeface="Verdana"/>
                          <a:cs typeface="Verdana"/>
                          <a:sym typeface="Verdana"/>
                        </a:rPr>
                        <a:t>AWS Implementation</a:t>
                      </a:r>
                      <a:endParaRPr b="1" sz="900">
                        <a:solidFill>
                          <a:schemeClr val="lt1"/>
                        </a:solidFill>
                        <a:latin typeface="Verdana"/>
                        <a:ea typeface="Verdana"/>
                        <a:cs typeface="Verdana"/>
                        <a:sym typeface="Verdana"/>
                      </a:endParaRPr>
                    </a:p>
                  </a:txBody>
                  <a:tcPr marT="57150" marB="57150" marR="57150" marL="57150">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b="1" lang="en" sz="900">
                          <a:solidFill>
                            <a:schemeClr val="lt1"/>
                          </a:solidFill>
                          <a:latin typeface="Verdana"/>
                          <a:ea typeface="Verdana"/>
                          <a:cs typeface="Verdana"/>
                          <a:sym typeface="Verdana"/>
                        </a:rPr>
                        <a:t>Priority</a:t>
                      </a:r>
                      <a:endParaRPr b="1" sz="900">
                        <a:solidFill>
                          <a:schemeClr val="lt1"/>
                        </a:solidFill>
                        <a:latin typeface="Verdana"/>
                        <a:ea typeface="Verdana"/>
                        <a:cs typeface="Verdana"/>
                        <a:sym typeface="Verdana"/>
                      </a:endParaRPr>
                    </a:p>
                  </a:txBody>
                  <a:tcPr marT="57150" marB="57150" marR="57150" marL="57150">
                    <a:lnB cap="flat" cmpd="sng" w="9525">
                      <a:solidFill>
                        <a:srgbClr val="E5E7EB"/>
                      </a:solidFill>
                      <a:prstDash val="solid"/>
                      <a:round/>
                      <a:headEnd len="sm" w="sm" type="none"/>
                      <a:tailEnd len="sm" w="sm" type="none"/>
                    </a:lnB>
                  </a:tcPr>
                </a:tc>
              </a:tr>
              <a:tr h="565350">
                <a:tc>
                  <a:txBody>
                    <a:bodyPr/>
                    <a:lstStyle/>
                    <a:p>
                      <a:pPr indent="0" lvl="0" marL="0" rtl="0" algn="l">
                        <a:lnSpc>
                          <a:spcPct val="115000"/>
                        </a:lnSpc>
                        <a:spcBef>
                          <a:spcPts val="1500"/>
                        </a:spcBef>
                        <a:spcAft>
                          <a:spcPts val="1100"/>
                        </a:spcAft>
                        <a:buNone/>
                      </a:pPr>
                      <a:r>
                        <a:rPr lang="en" sz="900">
                          <a:solidFill>
                            <a:schemeClr val="lt1"/>
                          </a:solidFill>
                          <a:latin typeface="Verdana"/>
                          <a:ea typeface="Verdana"/>
                          <a:cs typeface="Verdana"/>
                          <a:sym typeface="Verdana"/>
                        </a:rPr>
                        <a:t>Enable GuardDuty</a:t>
                      </a:r>
                      <a:endParaRPr sz="900">
                        <a:solidFill>
                          <a:schemeClr val="lt1"/>
                        </a:solidFill>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850">
                          <a:solidFill>
                            <a:schemeClr val="lt1"/>
                          </a:solidFill>
                          <a:latin typeface="Courier New"/>
                          <a:ea typeface="Courier New"/>
                          <a:cs typeface="Courier New"/>
                          <a:sym typeface="Courier New"/>
                        </a:rPr>
                        <a:t>GuardDuty → Get Started → Enable</a:t>
                      </a:r>
                      <a:endParaRPr sz="850">
                        <a:solidFill>
                          <a:schemeClr val="lt1"/>
                        </a:solidFill>
                        <a:latin typeface="Courier New"/>
                        <a:ea typeface="Courier New"/>
                        <a:cs typeface="Courier New"/>
                        <a:sym typeface="Courier New"/>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750">
                          <a:solidFill>
                            <a:schemeClr val="lt1"/>
                          </a:solidFill>
                          <a:highlight>
                            <a:srgbClr val="EA580C"/>
                          </a:highlight>
                          <a:latin typeface="Verdana"/>
                          <a:ea typeface="Verdana"/>
                          <a:cs typeface="Verdana"/>
                          <a:sym typeface="Verdana"/>
                        </a:rPr>
                        <a:t>HIGH</a:t>
                      </a:r>
                      <a:endParaRPr sz="750">
                        <a:solidFill>
                          <a:schemeClr val="lt1"/>
                        </a:solidFill>
                        <a:highlight>
                          <a:srgbClr val="EA580C"/>
                        </a:highlight>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r>
              <a:tr h="565350">
                <a:tc>
                  <a:txBody>
                    <a:bodyPr/>
                    <a:lstStyle/>
                    <a:p>
                      <a:pPr indent="0" lvl="0" marL="0" rtl="0" algn="l">
                        <a:lnSpc>
                          <a:spcPct val="115000"/>
                        </a:lnSpc>
                        <a:spcBef>
                          <a:spcPts val="1500"/>
                        </a:spcBef>
                        <a:spcAft>
                          <a:spcPts val="1100"/>
                        </a:spcAft>
                        <a:buNone/>
                      </a:pPr>
                      <a:r>
                        <a:rPr lang="en" sz="900">
                          <a:solidFill>
                            <a:schemeClr val="lt1"/>
                          </a:solidFill>
                          <a:latin typeface="Verdana"/>
                          <a:ea typeface="Verdana"/>
                          <a:cs typeface="Verdana"/>
                          <a:sym typeface="Verdana"/>
                        </a:rPr>
                        <a:t>Enable Security Hub</a:t>
                      </a:r>
                      <a:endParaRPr sz="900">
                        <a:solidFill>
                          <a:schemeClr val="lt1"/>
                        </a:solidFill>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850">
                          <a:solidFill>
                            <a:schemeClr val="lt1"/>
                          </a:solidFill>
                          <a:latin typeface="Courier New"/>
                          <a:ea typeface="Courier New"/>
                          <a:cs typeface="Courier New"/>
                          <a:sym typeface="Courier New"/>
                        </a:rPr>
                        <a:t>Security Hub → Enable → AWS Foundational</a:t>
                      </a:r>
                      <a:endParaRPr sz="850">
                        <a:solidFill>
                          <a:schemeClr val="lt1"/>
                        </a:solidFill>
                        <a:latin typeface="Courier New"/>
                        <a:ea typeface="Courier New"/>
                        <a:cs typeface="Courier New"/>
                        <a:sym typeface="Courier New"/>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750">
                          <a:solidFill>
                            <a:schemeClr val="lt1"/>
                          </a:solidFill>
                          <a:highlight>
                            <a:srgbClr val="EA580C"/>
                          </a:highlight>
                          <a:latin typeface="Verdana"/>
                          <a:ea typeface="Verdana"/>
                          <a:cs typeface="Verdana"/>
                          <a:sym typeface="Verdana"/>
                        </a:rPr>
                        <a:t>HIGH</a:t>
                      </a:r>
                      <a:endParaRPr sz="750">
                        <a:solidFill>
                          <a:schemeClr val="lt1"/>
                        </a:solidFill>
                        <a:highlight>
                          <a:srgbClr val="EA580C"/>
                        </a:highlight>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r>
              <a:tr h="565350">
                <a:tc>
                  <a:txBody>
                    <a:bodyPr/>
                    <a:lstStyle/>
                    <a:p>
                      <a:pPr indent="0" lvl="0" marL="0" rtl="0" algn="l">
                        <a:lnSpc>
                          <a:spcPct val="115000"/>
                        </a:lnSpc>
                        <a:spcBef>
                          <a:spcPts val="1500"/>
                        </a:spcBef>
                        <a:spcAft>
                          <a:spcPts val="1100"/>
                        </a:spcAft>
                        <a:buNone/>
                      </a:pPr>
                      <a:r>
                        <a:rPr lang="en" sz="900">
                          <a:solidFill>
                            <a:schemeClr val="lt1"/>
                          </a:solidFill>
                          <a:latin typeface="Verdana"/>
                          <a:ea typeface="Verdana"/>
                          <a:cs typeface="Verdana"/>
                          <a:sym typeface="Verdana"/>
                        </a:rPr>
                        <a:t>Enable S3 versioning</a:t>
                      </a:r>
                      <a:endParaRPr sz="900">
                        <a:solidFill>
                          <a:schemeClr val="lt1"/>
                        </a:solidFill>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850">
                          <a:solidFill>
                            <a:schemeClr val="lt1"/>
                          </a:solidFill>
                          <a:latin typeface="Courier New"/>
                          <a:ea typeface="Courier New"/>
                          <a:cs typeface="Courier New"/>
                          <a:sym typeface="Courier New"/>
                        </a:rPr>
                        <a:t>S3 → Properties → Versioning + MFA Delete</a:t>
                      </a:r>
                      <a:endParaRPr sz="850">
                        <a:solidFill>
                          <a:schemeClr val="lt1"/>
                        </a:solidFill>
                        <a:latin typeface="Courier New"/>
                        <a:ea typeface="Courier New"/>
                        <a:cs typeface="Courier New"/>
                        <a:sym typeface="Courier New"/>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750">
                          <a:solidFill>
                            <a:schemeClr val="lt1"/>
                          </a:solidFill>
                          <a:highlight>
                            <a:srgbClr val="EA580C"/>
                          </a:highlight>
                          <a:latin typeface="Verdana"/>
                          <a:ea typeface="Verdana"/>
                          <a:cs typeface="Verdana"/>
                          <a:sym typeface="Verdana"/>
                        </a:rPr>
                        <a:t>HIGH</a:t>
                      </a:r>
                      <a:endParaRPr sz="750">
                        <a:solidFill>
                          <a:schemeClr val="lt1"/>
                        </a:solidFill>
                        <a:highlight>
                          <a:srgbClr val="EA580C"/>
                        </a:highlight>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r>
              <a:tr h="565350">
                <a:tc>
                  <a:txBody>
                    <a:bodyPr/>
                    <a:lstStyle/>
                    <a:p>
                      <a:pPr indent="0" lvl="0" marL="0" rtl="0" algn="l">
                        <a:lnSpc>
                          <a:spcPct val="115000"/>
                        </a:lnSpc>
                        <a:spcBef>
                          <a:spcPts val="1500"/>
                        </a:spcBef>
                        <a:spcAft>
                          <a:spcPts val="1100"/>
                        </a:spcAft>
                        <a:buNone/>
                      </a:pPr>
                      <a:r>
                        <a:rPr lang="en" sz="900">
                          <a:solidFill>
                            <a:schemeClr val="lt1"/>
                          </a:solidFill>
                          <a:latin typeface="Verdana"/>
                          <a:ea typeface="Verdana"/>
                          <a:cs typeface="Verdana"/>
                          <a:sym typeface="Verdana"/>
                        </a:rPr>
                        <a:t>Enable S3 logging</a:t>
                      </a:r>
                      <a:endParaRPr sz="900">
                        <a:solidFill>
                          <a:schemeClr val="lt1"/>
                        </a:solidFill>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850">
                          <a:solidFill>
                            <a:schemeClr val="lt1"/>
                          </a:solidFill>
                          <a:latin typeface="Courier New"/>
                          <a:ea typeface="Courier New"/>
                          <a:cs typeface="Courier New"/>
                          <a:sym typeface="Courier New"/>
                        </a:rPr>
                        <a:t>S3 → Properties → Server access logging</a:t>
                      </a:r>
                      <a:endParaRPr sz="850">
                        <a:solidFill>
                          <a:schemeClr val="lt1"/>
                        </a:solidFill>
                        <a:latin typeface="Courier New"/>
                        <a:ea typeface="Courier New"/>
                        <a:cs typeface="Courier New"/>
                        <a:sym typeface="Courier New"/>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750">
                          <a:solidFill>
                            <a:schemeClr val="lt1"/>
                          </a:solidFill>
                          <a:highlight>
                            <a:srgbClr val="EA580C"/>
                          </a:highlight>
                          <a:latin typeface="Verdana"/>
                          <a:ea typeface="Verdana"/>
                          <a:cs typeface="Verdana"/>
                          <a:sym typeface="Verdana"/>
                        </a:rPr>
                        <a:t>HIGH</a:t>
                      </a:r>
                      <a:endParaRPr sz="750">
                        <a:solidFill>
                          <a:schemeClr val="lt1"/>
                        </a:solidFill>
                        <a:highlight>
                          <a:srgbClr val="EA580C"/>
                        </a:highlight>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r>
              <a:tr h="565350">
                <a:tc>
                  <a:txBody>
                    <a:bodyPr/>
                    <a:lstStyle/>
                    <a:p>
                      <a:pPr indent="0" lvl="0" marL="0" rtl="0" algn="l">
                        <a:lnSpc>
                          <a:spcPct val="115000"/>
                        </a:lnSpc>
                        <a:spcBef>
                          <a:spcPts val="1500"/>
                        </a:spcBef>
                        <a:spcAft>
                          <a:spcPts val="1100"/>
                        </a:spcAft>
                        <a:buNone/>
                      </a:pPr>
                      <a:r>
                        <a:rPr lang="en" sz="900">
                          <a:solidFill>
                            <a:schemeClr val="lt1"/>
                          </a:solidFill>
                          <a:latin typeface="Verdana"/>
                          <a:ea typeface="Verdana"/>
                          <a:cs typeface="Verdana"/>
                          <a:sym typeface="Verdana"/>
                        </a:rPr>
                        <a:t>Password policy</a:t>
                      </a:r>
                      <a:endParaRPr sz="900">
                        <a:solidFill>
                          <a:schemeClr val="lt1"/>
                        </a:solidFill>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850">
                          <a:solidFill>
                            <a:schemeClr val="lt1"/>
                          </a:solidFill>
                          <a:latin typeface="Courier New"/>
                          <a:ea typeface="Courier New"/>
                          <a:cs typeface="Courier New"/>
                          <a:sym typeface="Courier New"/>
                        </a:rPr>
                        <a:t>IAM → Account settings → Password policy</a:t>
                      </a:r>
                      <a:endParaRPr sz="850">
                        <a:solidFill>
                          <a:schemeClr val="lt1"/>
                        </a:solidFill>
                        <a:latin typeface="Courier New"/>
                        <a:ea typeface="Courier New"/>
                        <a:cs typeface="Courier New"/>
                        <a:sym typeface="Courier New"/>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 sz="750">
                          <a:solidFill>
                            <a:schemeClr val="lt1"/>
                          </a:solidFill>
                          <a:highlight>
                            <a:srgbClr val="D97706"/>
                          </a:highlight>
                          <a:latin typeface="Verdana"/>
                          <a:ea typeface="Verdana"/>
                          <a:cs typeface="Verdana"/>
                          <a:sym typeface="Verdana"/>
                        </a:rPr>
                        <a:t>MED</a:t>
                      </a:r>
                      <a:endParaRPr sz="750">
                        <a:solidFill>
                          <a:schemeClr val="lt1"/>
                        </a:solidFill>
                        <a:highlight>
                          <a:srgbClr val="D97706"/>
                        </a:highlight>
                        <a:latin typeface="Verdana"/>
                        <a:ea typeface="Verdana"/>
                        <a:cs typeface="Verdana"/>
                        <a:sym typeface="Verdana"/>
                      </a:endParaRPr>
                    </a:p>
                  </a:txBody>
                  <a:tcPr marT="47625" marB="47625" marR="47625" marL="47625">
                    <a:lnT cap="flat" cmpd="sng" w="9525">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85da069e7b_3_56"/>
          <p:cNvSpPr txBox="1"/>
          <p:nvPr>
            <p:ph type="title"/>
          </p:nvPr>
        </p:nvSpPr>
        <p:spPr>
          <a:xfrm>
            <a:off x="198025" y="445025"/>
            <a:ext cx="7344600" cy="5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Compliance Mapping</a:t>
            </a:r>
            <a:endParaRPr>
              <a:solidFill>
                <a:schemeClr val="accent1"/>
              </a:solidFill>
            </a:endParaRPr>
          </a:p>
        </p:txBody>
      </p:sp>
      <p:sp>
        <p:nvSpPr>
          <p:cNvPr id="325" name="Google Shape;325;g385da069e7b_3_56"/>
          <p:cNvSpPr txBox="1"/>
          <p:nvPr>
            <p:ph idx="1" type="body"/>
          </p:nvPr>
        </p:nvSpPr>
        <p:spPr>
          <a:xfrm>
            <a:off x="198025" y="1071450"/>
            <a:ext cx="8461500" cy="15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HIPAA Considerations</a:t>
            </a:r>
            <a:endParaRPr b="1" sz="1100"/>
          </a:p>
          <a:p>
            <a:pPr indent="-298450" lvl="0" marL="457200" rtl="0" algn="l">
              <a:lnSpc>
                <a:spcPct val="115000"/>
              </a:lnSpc>
              <a:spcBef>
                <a:spcPts val="1200"/>
              </a:spcBef>
              <a:spcAft>
                <a:spcPts val="0"/>
              </a:spcAft>
              <a:buSzPts val="1100"/>
              <a:buChar char="●"/>
            </a:pPr>
            <a:r>
              <a:rPr lang="en" sz="1100"/>
              <a:t>Execute and maintain AWS BAA, document shared-responsibility boundaries</a:t>
            </a:r>
            <a:endParaRPr sz="1100"/>
          </a:p>
          <a:p>
            <a:pPr indent="-298450" lvl="0" marL="457200" rtl="0" algn="l">
              <a:lnSpc>
                <a:spcPct val="115000"/>
              </a:lnSpc>
              <a:spcBef>
                <a:spcPts val="0"/>
              </a:spcBef>
              <a:spcAft>
                <a:spcPts val="0"/>
              </a:spcAft>
              <a:buSzPts val="1100"/>
              <a:buChar char="●"/>
            </a:pPr>
            <a:r>
              <a:rPr lang="en" sz="1100"/>
              <a:t>Perform risk analysis and risk management; track remediation with owners and dates</a:t>
            </a:r>
            <a:endParaRPr sz="1100"/>
          </a:p>
          <a:p>
            <a:pPr indent="-298450" lvl="0" marL="457200" rtl="0" algn="l">
              <a:lnSpc>
                <a:spcPct val="115000"/>
              </a:lnSpc>
              <a:spcBef>
                <a:spcPts val="0"/>
              </a:spcBef>
              <a:spcAft>
                <a:spcPts val="0"/>
              </a:spcAft>
              <a:buSzPts val="1100"/>
              <a:buChar char="●"/>
            </a:pPr>
            <a:r>
              <a:rPr lang="en" sz="1100"/>
              <a:t>Enforce least privilege and unique user IDs; require MFA for privileged access</a:t>
            </a:r>
            <a:endParaRPr sz="1100"/>
          </a:p>
          <a:p>
            <a:pPr indent="0" lvl="0" marL="0" rtl="0" algn="l">
              <a:lnSpc>
                <a:spcPct val="115000"/>
              </a:lnSpc>
              <a:spcBef>
                <a:spcPts val="1200"/>
              </a:spcBef>
              <a:spcAft>
                <a:spcPts val="0"/>
              </a:spcAft>
              <a:buNone/>
            </a:pPr>
            <a:r>
              <a:rPr b="1" lang="en" sz="1100"/>
              <a:t>AWS Well-Architected gaps</a:t>
            </a:r>
            <a:endParaRPr b="1" sz="1100"/>
          </a:p>
          <a:p>
            <a:pPr indent="-298450" lvl="0" marL="457200" rtl="0" algn="l">
              <a:lnSpc>
                <a:spcPct val="115000"/>
              </a:lnSpc>
              <a:spcBef>
                <a:spcPts val="1200"/>
              </a:spcBef>
              <a:spcAft>
                <a:spcPts val="0"/>
              </a:spcAft>
              <a:buSzPts val="1100"/>
              <a:buChar char="●"/>
            </a:pPr>
            <a:r>
              <a:rPr lang="en" sz="1100"/>
              <a:t>Security: missing MFA on root and weak IAM hygiene, limited detection, incomplete logging, inconsistent data protection</a:t>
            </a:r>
            <a:endParaRPr sz="1100"/>
          </a:p>
          <a:p>
            <a:pPr indent="-298450" lvl="0" marL="457200" rtl="0" algn="l">
              <a:lnSpc>
                <a:spcPct val="115000"/>
              </a:lnSpc>
              <a:spcBef>
                <a:spcPts val="0"/>
              </a:spcBef>
              <a:spcAft>
                <a:spcPts val="0"/>
              </a:spcAft>
              <a:buSzPts val="1100"/>
              <a:buChar char="●"/>
            </a:pPr>
            <a:r>
              <a:rPr lang="en" sz="1100"/>
              <a:t>Reliability: incomplete backups/versioning, limited immutability, unclear DR objectives and testing cadence</a:t>
            </a:r>
            <a:endParaRPr sz="1100"/>
          </a:p>
          <a:p>
            <a:pPr indent="-298450" lvl="0" marL="457200" rtl="0" algn="l">
              <a:lnSpc>
                <a:spcPct val="115000"/>
              </a:lnSpc>
              <a:spcBef>
                <a:spcPts val="0"/>
              </a:spcBef>
              <a:spcAft>
                <a:spcPts val="0"/>
              </a:spcAft>
              <a:buSzPts val="1100"/>
              <a:buChar char="●"/>
            </a:pPr>
            <a:r>
              <a:rPr lang="en" sz="1100"/>
              <a:t>Operational Excellence: undefined alert owners and runbooks, limited metrics and alarm thresholds, weak change trackin</a:t>
            </a:r>
            <a:r>
              <a:rPr lang="en" sz="1100"/>
              <a:t>g</a:t>
            </a:r>
            <a:endParaRPr sz="1100"/>
          </a:p>
          <a:p>
            <a:pPr indent="0" lvl="0" marL="0" rtl="0" algn="l">
              <a:lnSpc>
                <a:spcPct val="115000"/>
              </a:lnSpc>
              <a:spcBef>
                <a:spcPts val="1200"/>
              </a:spcBef>
              <a:spcAft>
                <a:spcPts val="0"/>
              </a:spcAft>
              <a:buNone/>
            </a:pPr>
            <a:r>
              <a:rPr b="1" lang="en" sz="1100"/>
              <a:t>Regulatory implications</a:t>
            </a:r>
            <a:endParaRPr b="1" sz="1100"/>
          </a:p>
          <a:p>
            <a:pPr indent="-298450" lvl="0" marL="457200" rtl="0" algn="l">
              <a:lnSpc>
                <a:spcPct val="115000"/>
              </a:lnSpc>
              <a:spcBef>
                <a:spcPts val="1200"/>
              </a:spcBef>
              <a:spcAft>
                <a:spcPts val="0"/>
              </a:spcAft>
              <a:buSzPts val="1100"/>
              <a:buChar char="●"/>
            </a:pPr>
            <a:r>
              <a:rPr lang="en" sz="1100"/>
              <a:t>Increased exposure to OCR enforcement for Security Rule deficiencies and inadequate logging</a:t>
            </a:r>
            <a:endParaRPr sz="1100"/>
          </a:p>
          <a:p>
            <a:pPr indent="-298450" lvl="0" marL="457200" rtl="0" algn="l">
              <a:lnSpc>
                <a:spcPct val="115000"/>
              </a:lnSpc>
              <a:spcBef>
                <a:spcPts val="0"/>
              </a:spcBef>
              <a:spcAft>
                <a:spcPts val="0"/>
              </a:spcAft>
              <a:buSzPts val="1100"/>
              <a:buChar char="●"/>
            </a:pPr>
            <a:r>
              <a:rPr lang="en" sz="1100"/>
              <a:t>Contractual and liability risk without a current BAA and documented risk-management evidence</a:t>
            </a:r>
            <a:endParaRPr sz="1100"/>
          </a:p>
          <a:p>
            <a:pPr indent="-298450" lvl="0" marL="457200" rtl="0" algn="l">
              <a:lnSpc>
                <a:spcPct val="115000"/>
              </a:lnSpc>
              <a:spcBef>
                <a:spcPts val="0"/>
              </a:spcBef>
              <a:spcAft>
                <a:spcPts val="0"/>
              </a:spcAft>
              <a:buSzPts val="1100"/>
              <a:buChar char="●"/>
            </a:pPr>
            <a:r>
              <a:rPr lang="en" sz="1100"/>
              <a:t>Incident investigations slowed by incomplete audit trails and lack of log integrity</a:t>
            </a:r>
            <a:endParaRPr sz="1100"/>
          </a:p>
          <a:p>
            <a:pPr indent="-298450" lvl="0" marL="457200" rtl="0" algn="l">
              <a:lnSpc>
                <a:spcPct val="115000"/>
              </a:lnSpc>
              <a:spcBef>
                <a:spcPts val="0"/>
              </a:spcBef>
              <a:spcAft>
                <a:spcPts val="0"/>
              </a:spcAft>
              <a:buSzPts val="1100"/>
              <a:buChar char="●"/>
            </a:pPr>
            <a:r>
              <a:rPr lang="en" sz="1100"/>
              <a:t>Expected fines can cost upwards of $4 Million + </a:t>
            </a:r>
            <a:r>
              <a:rPr lang="en" sz="1100"/>
              <a:t>reputational</a:t>
            </a:r>
            <a:r>
              <a:rPr lang="en" sz="1100"/>
              <a:t> damages to Medtech</a:t>
            </a:r>
            <a:endParaRPr sz="1100"/>
          </a:p>
          <a:p>
            <a:pPr indent="0" lvl="0" marL="0" rtl="0" algn="l">
              <a:lnSpc>
                <a:spcPct val="115000"/>
              </a:lnSpc>
              <a:spcBef>
                <a:spcPts val="1200"/>
              </a:spcBef>
              <a:spcAft>
                <a:spcPts val="1200"/>
              </a:spcAft>
              <a:buNone/>
            </a:pPr>
            <a:r>
              <a:t/>
            </a:r>
            <a:endParaRPr sz="1100"/>
          </a:p>
        </p:txBody>
      </p:sp>
      <p:cxnSp>
        <p:nvCxnSpPr>
          <p:cNvPr id="326" name="Google Shape;326;g385da069e7b_3_56"/>
          <p:cNvCxnSpPr/>
          <p:nvPr/>
        </p:nvCxnSpPr>
        <p:spPr>
          <a:xfrm>
            <a:off x="198025" y="3651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TOP 4 RECOMMENDATIONS</a:t>
            </a:r>
            <a:endParaRPr/>
          </a:p>
        </p:txBody>
      </p:sp>
      <p:sp>
        <p:nvSpPr>
          <p:cNvPr id="332" name="Google Shape;332;p26"/>
          <p:cNvSpPr txBox="1"/>
          <p:nvPr>
            <p:ph idx="2" type="title"/>
          </p:nvPr>
        </p:nvSpPr>
        <p:spPr>
          <a:xfrm>
            <a:off x="1026188" y="1393875"/>
            <a:ext cx="2727600" cy="375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sz="1800"/>
              <a:t>Harden IAM</a:t>
            </a:r>
            <a:endParaRPr sz="1800"/>
          </a:p>
        </p:txBody>
      </p:sp>
      <p:sp>
        <p:nvSpPr>
          <p:cNvPr id="333" name="Google Shape;333;p26"/>
          <p:cNvSpPr txBox="1"/>
          <p:nvPr>
            <p:ph idx="1" type="subTitle"/>
          </p:nvPr>
        </p:nvSpPr>
        <p:spPr>
          <a:xfrm>
            <a:off x="1026188" y="1871601"/>
            <a:ext cx="2727600" cy="60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 sz="1400"/>
              <a:t>Enforce MFA and strong password policies</a:t>
            </a:r>
            <a:endParaRPr sz="1400"/>
          </a:p>
        </p:txBody>
      </p:sp>
      <p:sp>
        <p:nvSpPr>
          <p:cNvPr id="334" name="Google Shape;334;p26"/>
          <p:cNvSpPr txBox="1"/>
          <p:nvPr>
            <p:ph idx="3" type="title"/>
          </p:nvPr>
        </p:nvSpPr>
        <p:spPr>
          <a:xfrm>
            <a:off x="1374363" y="2785850"/>
            <a:ext cx="2727600" cy="37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800"/>
              <a:t>Network Segmentation</a:t>
            </a:r>
            <a:endParaRPr sz="1800"/>
          </a:p>
        </p:txBody>
      </p:sp>
      <p:sp>
        <p:nvSpPr>
          <p:cNvPr id="335" name="Google Shape;335;p26"/>
          <p:cNvSpPr txBox="1"/>
          <p:nvPr>
            <p:ph idx="4" type="subTitle"/>
          </p:nvPr>
        </p:nvSpPr>
        <p:spPr>
          <a:xfrm>
            <a:off x="1101288" y="3470301"/>
            <a:ext cx="2727600" cy="605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 sz="1400"/>
              <a:t>Disable public database access &amp; apply ACLs</a:t>
            </a:r>
            <a:endParaRPr sz="1400"/>
          </a:p>
        </p:txBody>
      </p:sp>
      <p:sp>
        <p:nvSpPr>
          <p:cNvPr id="336" name="Google Shape;336;p26"/>
          <p:cNvSpPr txBox="1"/>
          <p:nvPr>
            <p:ph idx="5" type="title"/>
          </p:nvPr>
        </p:nvSpPr>
        <p:spPr>
          <a:xfrm>
            <a:off x="4658263" y="1393875"/>
            <a:ext cx="2727600" cy="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t>Encrypt Data</a:t>
            </a:r>
            <a:endParaRPr sz="1800"/>
          </a:p>
        </p:txBody>
      </p:sp>
      <p:sp>
        <p:nvSpPr>
          <p:cNvPr id="337" name="Google Shape;337;p26"/>
          <p:cNvSpPr txBox="1"/>
          <p:nvPr>
            <p:ph idx="6" type="subTitle"/>
          </p:nvPr>
        </p:nvSpPr>
        <p:spPr>
          <a:xfrm>
            <a:off x="4766138" y="1871601"/>
            <a:ext cx="2727600" cy="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1400"/>
              <a:t>Set default KMS encryption for S3 &amp; RDS</a:t>
            </a:r>
            <a:endParaRPr sz="1400"/>
          </a:p>
        </p:txBody>
      </p:sp>
      <p:sp>
        <p:nvSpPr>
          <p:cNvPr id="338" name="Google Shape;338;p26"/>
          <p:cNvSpPr txBox="1"/>
          <p:nvPr>
            <p:ph idx="7" type="title"/>
          </p:nvPr>
        </p:nvSpPr>
        <p:spPr>
          <a:xfrm>
            <a:off x="4620725" y="2735234"/>
            <a:ext cx="27276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t>Monitoring and Logging</a:t>
            </a:r>
            <a:endParaRPr sz="1800"/>
          </a:p>
        </p:txBody>
      </p:sp>
      <p:sp>
        <p:nvSpPr>
          <p:cNvPr id="339" name="Google Shape;339;p26"/>
          <p:cNvSpPr txBox="1"/>
          <p:nvPr>
            <p:ph idx="8" type="subTitle"/>
          </p:nvPr>
        </p:nvSpPr>
        <p:spPr>
          <a:xfrm>
            <a:off x="4658277" y="3470325"/>
            <a:ext cx="3231900" cy="6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1400"/>
              <a:t>SIEM Integration, Enable </a:t>
            </a:r>
            <a:r>
              <a:rPr lang="en" sz="1400"/>
              <a:t>GuardDuty &amp; Security Hub</a:t>
            </a:r>
            <a:endParaRPr sz="1400"/>
          </a:p>
        </p:txBody>
      </p:sp>
      <p:cxnSp>
        <p:nvCxnSpPr>
          <p:cNvPr id="340" name="Google Shape;340;p2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341" name="Google Shape;341;p26"/>
          <p:cNvCxnSpPr/>
          <p:nvPr/>
        </p:nvCxnSpPr>
        <p:spPr>
          <a:xfrm>
            <a:off x="1036475" y="2651172"/>
            <a:ext cx="6447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342" name="Google Shape;342;p26"/>
          <p:cNvCxnSpPr/>
          <p:nvPr/>
        </p:nvCxnSpPr>
        <p:spPr>
          <a:xfrm>
            <a:off x="4259975" y="1168722"/>
            <a:ext cx="0" cy="2964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9"/>
          <p:cNvSpPr txBox="1"/>
          <p:nvPr>
            <p:ph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200"/>
              <a:buNone/>
            </a:pPr>
            <a:r>
              <a:rPr lang="en" sz="6000"/>
              <a:t>$2,400</a:t>
            </a:r>
            <a:endParaRPr sz="6000"/>
          </a:p>
          <a:p>
            <a:pPr indent="0" lvl="0" marL="0" rtl="0" algn="ctr">
              <a:lnSpc>
                <a:spcPct val="100000"/>
              </a:lnSpc>
              <a:spcBef>
                <a:spcPts val="0"/>
              </a:spcBef>
              <a:spcAft>
                <a:spcPts val="0"/>
              </a:spcAft>
              <a:buSzPts val="7200"/>
              <a:buNone/>
            </a:pPr>
            <a:r>
              <a:rPr lang="en" sz="6000"/>
              <a:t>~120 Hrs</a:t>
            </a:r>
            <a:endParaRPr sz="6000"/>
          </a:p>
        </p:txBody>
      </p:sp>
      <p:sp>
        <p:nvSpPr>
          <p:cNvPr id="348" name="Google Shape;348;p19"/>
          <p:cNvSpPr txBox="1"/>
          <p:nvPr>
            <p:ph idx="1" type="body"/>
          </p:nvPr>
        </p:nvSpPr>
        <p:spPr>
          <a:xfrm>
            <a:off x="2786550" y="3094475"/>
            <a:ext cx="3939900" cy="56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Full Regulatory Compliance</a:t>
            </a:r>
            <a:endParaRPr/>
          </a:p>
          <a:p>
            <a:pPr indent="0" lvl="0" marL="0" rtl="0" algn="ctr">
              <a:lnSpc>
                <a:spcPct val="100000"/>
              </a:lnSpc>
              <a:spcBef>
                <a:spcPts val="1600"/>
              </a:spcBef>
              <a:spcAft>
                <a:spcPts val="1600"/>
              </a:spcAft>
              <a:buSzPts val="1800"/>
              <a:buNone/>
            </a:pPr>
            <a:r>
              <a:rPr lang="en"/>
              <a:t>Stronger Operational Security</a:t>
            </a:r>
            <a:endParaRPr/>
          </a:p>
        </p:txBody>
      </p:sp>
      <p:cxnSp>
        <p:nvCxnSpPr>
          <p:cNvPr id="349" name="Google Shape;349;p19"/>
          <p:cNvCxnSpPr/>
          <p:nvPr/>
        </p:nvCxnSpPr>
        <p:spPr>
          <a:xfrm>
            <a:off x="3190500" y="28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2"/>
          <p:cNvSpPr txBox="1"/>
          <p:nvPr>
            <p:ph type="ctrTitle"/>
          </p:nvPr>
        </p:nvSpPr>
        <p:spPr>
          <a:xfrm>
            <a:off x="1273500" y="1369000"/>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Thank you!</a:t>
            </a:r>
            <a:endParaRPr/>
          </a:p>
        </p:txBody>
      </p:sp>
      <p:cxnSp>
        <p:nvCxnSpPr>
          <p:cNvPr id="355" name="Google Shape;355;p12"/>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938500" y="445025"/>
            <a:ext cx="39228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Executive Summary</a:t>
            </a:r>
            <a:endParaRPr/>
          </a:p>
        </p:txBody>
      </p:sp>
      <p:cxnSp>
        <p:nvCxnSpPr>
          <p:cNvPr id="166" name="Google Shape;166;p1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167" name="Google Shape;167;p14"/>
          <p:cNvGrpSpPr/>
          <p:nvPr/>
        </p:nvGrpSpPr>
        <p:grpSpPr>
          <a:xfrm>
            <a:off x="6093108" y="969511"/>
            <a:ext cx="1800485" cy="1909500"/>
            <a:chOff x="1825800" y="1651625"/>
            <a:chExt cx="539989" cy="571775"/>
          </a:xfrm>
        </p:grpSpPr>
        <p:sp>
          <p:nvSpPr>
            <p:cNvPr id="168" name="Google Shape;168;p14"/>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chemeClr val="accent1"/>
            </a:solidFill>
            <a:ln>
              <a:noFill/>
            </a:ln>
          </p:spPr>
          <p:txBody>
            <a:bodyPr anchorCtr="0" anchor="ctr" bIns="104250" lIns="104250" spcFirstLastPara="1" rIns="104250" wrap="square" tIns="104250">
              <a:noAutofit/>
            </a:bodyPr>
            <a:lstStyle/>
            <a:p>
              <a:pPr indent="0" lvl="0" marL="0" marR="0" rtl="0" algn="l">
                <a:lnSpc>
                  <a:spcPct val="100000"/>
                </a:lnSpc>
                <a:spcBef>
                  <a:spcPts val="0"/>
                </a:spcBef>
                <a:spcAft>
                  <a:spcPts val="0"/>
                </a:spcAft>
                <a:buClr>
                  <a:srgbClr val="000000"/>
                </a:buClr>
                <a:buSzPts val="1596"/>
                <a:buFont typeface="Arial"/>
                <a:buNone/>
              </a:pPr>
              <a:r>
                <a:t/>
              </a:r>
              <a:endParaRPr b="0" i="0" sz="1596" u="none" cap="none" strike="noStrike">
                <a:solidFill>
                  <a:srgbClr val="000000"/>
                </a:solidFill>
                <a:latin typeface="Arial"/>
                <a:ea typeface="Arial"/>
                <a:cs typeface="Arial"/>
                <a:sym typeface="Arial"/>
              </a:endParaRPr>
            </a:p>
          </p:txBody>
        </p:sp>
        <p:sp>
          <p:nvSpPr>
            <p:cNvPr id="169" name="Google Shape;169;p14"/>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solidFill>
              <a:schemeClr val="accent5"/>
            </a:solidFill>
            <a:ln>
              <a:noFill/>
            </a:ln>
          </p:spPr>
          <p:txBody>
            <a:bodyPr anchorCtr="0" anchor="ctr" bIns="104250" lIns="104250" spcFirstLastPara="1" rIns="104250" wrap="square" tIns="104250">
              <a:noAutofit/>
            </a:bodyPr>
            <a:lstStyle/>
            <a:p>
              <a:pPr indent="0" lvl="0" marL="0" marR="0" rtl="0" algn="l">
                <a:lnSpc>
                  <a:spcPct val="100000"/>
                </a:lnSpc>
                <a:spcBef>
                  <a:spcPts val="0"/>
                </a:spcBef>
                <a:spcAft>
                  <a:spcPts val="0"/>
                </a:spcAft>
                <a:buClr>
                  <a:srgbClr val="000000"/>
                </a:buClr>
                <a:buSzPts val="1596"/>
                <a:buFont typeface="Arial"/>
                <a:buNone/>
              </a:pPr>
              <a:r>
                <a:t/>
              </a:r>
              <a:endParaRPr b="0" i="0" sz="1596" u="none" cap="none" strike="noStrike">
                <a:solidFill>
                  <a:srgbClr val="000000"/>
                </a:solidFill>
                <a:latin typeface="Arial"/>
                <a:ea typeface="Arial"/>
                <a:cs typeface="Arial"/>
                <a:sym typeface="Arial"/>
              </a:endParaRPr>
            </a:p>
          </p:txBody>
        </p:sp>
        <p:sp>
          <p:nvSpPr>
            <p:cNvPr id="170" name="Google Shape;170;p14"/>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solidFill>
              <a:schemeClr val="accent3"/>
            </a:solidFill>
            <a:ln>
              <a:noFill/>
            </a:ln>
          </p:spPr>
          <p:txBody>
            <a:bodyPr anchorCtr="0" anchor="ctr" bIns="104250" lIns="104250" spcFirstLastPara="1" rIns="104250" wrap="square" tIns="104250">
              <a:noAutofit/>
            </a:bodyPr>
            <a:lstStyle/>
            <a:p>
              <a:pPr indent="0" lvl="0" marL="0" marR="0" rtl="0" algn="l">
                <a:lnSpc>
                  <a:spcPct val="100000"/>
                </a:lnSpc>
                <a:spcBef>
                  <a:spcPts val="0"/>
                </a:spcBef>
                <a:spcAft>
                  <a:spcPts val="0"/>
                </a:spcAft>
                <a:buClr>
                  <a:srgbClr val="000000"/>
                </a:buClr>
                <a:buSzPts val="1596"/>
                <a:buFont typeface="Arial"/>
                <a:buNone/>
              </a:pPr>
              <a:r>
                <a:t/>
              </a:r>
              <a:endParaRPr b="0" i="0" sz="1596" u="none" cap="none" strike="noStrike">
                <a:solidFill>
                  <a:srgbClr val="000000"/>
                </a:solidFill>
                <a:latin typeface="Arial"/>
                <a:ea typeface="Arial"/>
                <a:cs typeface="Arial"/>
                <a:sym typeface="Arial"/>
              </a:endParaRPr>
            </a:p>
          </p:txBody>
        </p:sp>
        <p:sp>
          <p:nvSpPr>
            <p:cNvPr id="171" name="Google Shape;171;p1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chemeClr val="accent2"/>
            </a:solidFill>
            <a:ln>
              <a:noFill/>
            </a:ln>
          </p:spPr>
          <p:txBody>
            <a:bodyPr anchorCtr="0" anchor="ctr" bIns="104250" lIns="104250" spcFirstLastPara="1" rIns="104250" wrap="square" tIns="104250">
              <a:noAutofit/>
            </a:bodyPr>
            <a:lstStyle/>
            <a:p>
              <a:pPr indent="0" lvl="0" marL="0" marR="0" rtl="0" algn="l">
                <a:lnSpc>
                  <a:spcPct val="100000"/>
                </a:lnSpc>
                <a:spcBef>
                  <a:spcPts val="0"/>
                </a:spcBef>
                <a:spcAft>
                  <a:spcPts val="0"/>
                </a:spcAft>
                <a:buClr>
                  <a:srgbClr val="000000"/>
                </a:buClr>
                <a:buSzPts val="1596"/>
                <a:buFont typeface="Arial"/>
                <a:buNone/>
              </a:pPr>
              <a:r>
                <a:t/>
              </a:r>
              <a:endParaRPr b="0" i="0" sz="1596" u="none" cap="none" strike="noStrike">
                <a:solidFill>
                  <a:srgbClr val="000000"/>
                </a:solidFill>
                <a:latin typeface="Arial"/>
                <a:ea typeface="Arial"/>
                <a:cs typeface="Arial"/>
                <a:sym typeface="Arial"/>
              </a:endParaRPr>
            </a:p>
          </p:txBody>
        </p:sp>
      </p:grpSp>
      <p:sp>
        <p:nvSpPr>
          <p:cNvPr id="172" name="Google Shape;172;p14"/>
          <p:cNvSpPr txBox="1"/>
          <p:nvPr>
            <p:ph idx="4294967295" type="body"/>
          </p:nvPr>
        </p:nvSpPr>
        <p:spPr>
          <a:xfrm>
            <a:off x="5087301" y="969574"/>
            <a:ext cx="831600" cy="484500"/>
          </a:xfrm>
          <a:prstGeom prst="rect">
            <a:avLst/>
          </a:prstGeom>
          <a:noFill/>
          <a:ln>
            <a:noFill/>
          </a:ln>
        </p:spPr>
        <p:txBody>
          <a:bodyPr anchorCtr="0" anchor="t" bIns="104250" lIns="104250" spcFirstLastPara="1" rIns="104250" wrap="square" tIns="104250">
            <a:noAutofit/>
          </a:bodyPr>
          <a:lstStyle/>
          <a:p>
            <a:pPr indent="0" lvl="0" marL="0" rtl="0" algn="r">
              <a:lnSpc>
                <a:spcPct val="100000"/>
              </a:lnSpc>
              <a:spcBef>
                <a:spcPts val="0"/>
              </a:spcBef>
              <a:spcAft>
                <a:spcPts val="1824"/>
              </a:spcAft>
              <a:buSzPts val="2052"/>
              <a:buNone/>
            </a:pPr>
            <a:r>
              <a:rPr lang="en" sz="1824">
                <a:solidFill>
                  <a:schemeClr val="lt1"/>
                </a:solidFill>
              </a:rPr>
              <a:t>IVS 20</a:t>
            </a:r>
            <a:r>
              <a:rPr lang="en" sz="1824">
                <a:solidFill>
                  <a:schemeClr val="lt1"/>
                </a:solidFill>
              </a:rPr>
              <a:t>%</a:t>
            </a:r>
            <a:endParaRPr sz="1824">
              <a:solidFill>
                <a:schemeClr val="lt1"/>
              </a:solidFill>
            </a:endParaRPr>
          </a:p>
        </p:txBody>
      </p:sp>
      <p:sp>
        <p:nvSpPr>
          <p:cNvPr id="173" name="Google Shape;173;p14"/>
          <p:cNvSpPr txBox="1"/>
          <p:nvPr>
            <p:ph idx="4294967295" type="body"/>
          </p:nvPr>
        </p:nvSpPr>
        <p:spPr>
          <a:xfrm>
            <a:off x="5087301" y="2394767"/>
            <a:ext cx="831600" cy="484500"/>
          </a:xfrm>
          <a:prstGeom prst="rect">
            <a:avLst/>
          </a:prstGeom>
          <a:noFill/>
          <a:ln>
            <a:noFill/>
          </a:ln>
        </p:spPr>
        <p:txBody>
          <a:bodyPr anchorCtr="0" anchor="t" bIns="104250" lIns="104250" spcFirstLastPara="1" rIns="104250" wrap="square" tIns="104250">
            <a:noAutofit/>
          </a:bodyPr>
          <a:lstStyle/>
          <a:p>
            <a:pPr indent="0" lvl="0" marL="0" rtl="0" algn="r">
              <a:lnSpc>
                <a:spcPct val="100000"/>
              </a:lnSpc>
              <a:spcBef>
                <a:spcPts val="0"/>
              </a:spcBef>
              <a:spcAft>
                <a:spcPts val="1824"/>
              </a:spcAft>
              <a:buSzPts val="2052"/>
              <a:buNone/>
            </a:pPr>
            <a:r>
              <a:rPr lang="en" sz="1824">
                <a:solidFill>
                  <a:schemeClr val="lt1"/>
                </a:solidFill>
              </a:rPr>
              <a:t>LOG</a:t>
            </a:r>
            <a:r>
              <a:rPr lang="en" sz="1824">
                <a:solidFill>
                  <a:schemeClr val="lt1"/>
                </a:solidFill>
              </a:rPr>
              <a:t>20%</a:t>
            </a:r>
            <a:endParaRPr sz="1824">
              <a:solidFill>
                <a:schemeClr val="lt1"/>
              </a:solidFill>
            </a:endParaRPr>
          </a:p>
        </p:txBody>
      </p:sp>
      <p:sp>
        <p:nvSpPr>
          <p:cNvPr id="174" name="Google Shape;174;p14"/>
          <p:cNvSpPr txBox="1"/>
          <p:nvPr>
            <p:ph idx="4294967295" type="body"/>
          </p:nvPr>
        </p:nvSpPr>
        <p:spPr>
          <a:xfrm>
            <a:off x="8067779" y="969574"/>
            <a:ext cx="831600" cy="484500"/>
          </a:xfrm>
          <a:prstGeom prst="rect">
            <a:avLst/>
          </a:prstGeom>
          <a:noFill/>
          <a:ln>
            <a:noFill/>
          </a:ln>
        </p:spPr>
        <p:txBody>
          <a:bodyPr anchorCtr="0" anchor="t" bIns="104250" lIns="104250" spcFirstLastPara="1" rIns="104250" wrap="square" tIns="104250">
            <a:noAutofit/>
          </a:bodyPr>
          <a:lstStyle/>
          <a:p>
            <a:pPr indent="0" lvl="0" marL="0" rtl="0" algn="l">
              <a:lnSpc>
                <a:spcPct val="100000"/>
              </a:lnSpc>
              <a:spcBef>
                <a:spcPts val="0"/>
              </a:spcBef>
              <a:spcAft>
                <a:spcPts val="1824"/>
              </a:spcAft>
              <a:buSzPts val="2052"/>
              <a:buNone/>
            </a:pPr>
            <a:r>
              <a:rPr lang="en" sz="1824">
                <a:solidFill>
                  <a:schemeClr val="lt1"/>
                </a:solidFill>
              </a:rPr>
              <a:t>IAM 35</a:t>
            </a:r>
            <a:r>
              <a:rPr lang="en" sz="1824">
                <a:solidFill>
                  <a:schemeClr val="lt1"/>
                </a:solidFill>
              </a:rPr>
              <a:t>%</a:t>
            </a:r>
            <a:endParaRPr sz="1824">
              <a:solidFill>
                <a:schemeClr val="lt1"/>
              </a:solidFill>
            </a:endParaRPr>
          </a:p>
        </p:txBody>
      </p:sp>
      <p:sp>
        <p:nvSpPr>
          <p:cNvPr id="175" name="Google Shape;175;p14"/>
          <p:cNvSpPr txBox="1"/>
          <p:nvPr>
            <p:ph idx="4294967295" type="body"/>
          </p:nvPr>
        </p:nvSpPr>
        <p:spPr>
          <a:xfrm>
            <a:off x="8067779" y="2394767"/>
            <a:ext cx="831600" cy="484500"/>
          </a:xfrm>
          <a:prstGeom prst="rect">
            <a:avLst/>
          </a:prstGeom>
          <a:noFill/>
          <a:ln>
            <a:noFill/>
          </a:ln>
        </p:spPr>
        <p:txBody>
          <a:bodyPr anchorCtr="0" anchor="t" bIns="104250" lIns="104250" spcFirstLastPara="1" rIns="104250" wrap="square" tIns="104250">
            <a:noAutofit/>
          </a:bodyPr>
          <a:lstStyle/>
          <a:p>
            <a:pPr indent="0" lvl="0" marL="0" rtl="0" algn="l">
              <a:lnSpc>
                <a:spcPct val="100000"/>
              </a:lnSpc>
              <a:spcBef>
                <a:spcPts val="0"/>
              </a:spcBef>
              <a:spcAft>
                <a:spcPts val="1824"/>
              </a:spcAft>
              <a:buSzPts val="2052"/>
              <a:buNone/>
            </a:pPr>
            <a:r>
              <a:rPr lang="en" sz="1824">
                <a:solidFill>
                  <a:schemeClr val="lt1"/>
                </a:solidFill>
              </a:rPr>
              <a:t>DSP30</a:t>
            </a:r>
            <a:r>
              <a:rPr lang="en" sz="1824">
                <a:solidFill>
                  <a:schemeClr val="lt1"/>
                </a:solidFill>
              </a:rPr>
              <a:t>%</a:t>
            </a:r>
            <a:endParaRPr sz="1824">
              <a:solidFill>
                <a:schemeClr val="lt1"/>
              </a:solidFill>
            </a:endParaRPr>
          </a:p>
        </p:txBody>
      </p:sp>
      <p:cxnSp>
        <p:nvCxnSpPr>
          <p:cNvPr id="176" name="Google Shape;176;p14"/>
          <p:cNvCxnSpPr>
            <a:stCxn id="172" idx="3"/>
          </p:cNvCxnSpPr>
          <p:nvPr/>
        </p:nvCxnSpPr>
        <p:spPr>
          <a:xfrm>
            <a:off x="5918901" y="1211824"/>
            <a:ext cx="736800" cy="443700"/>
          </a:xfrm>
          <a:prstGeom prst="bentConnector3">
            <a:avLst>
              <a:gd fmla="val 80222" name="adj1"/>
            </a:avLst>
          </a:prstGeom>
          <a:noFill/>
          <a:ln cap="flat" cmpd="sng" w="10850">
            <a:solidFill>
              <a:schemeClr val="accent2"/>
            </a:solidFill>
            <a:prstDash val="solid"/>
            <a:round/>
            <a:headEnd len="sm" w="sm" type="none"/>
            <a:tailEnd len="sm" w="sm" type="none"/>
          </a:ln>
        </p:spPr>
      </p:cxnSp>
      <p:cxnSp>
        <p:nvCxnSpPr>
          <p:cNvPr id="177" name="Google Shape;177;p14"/>
          <p:cNvCxnSpPr>
            <a:stCxn id="173" idx="3"/>
          </p:cNvCxnSpPr>
          <p:nvPr/>
        </p:nvCxnSpPr>
        <p:spPr>
          <a:xfrm>
            <a:off x="5918901" y="2637017"/>
            <a:ext cx="620100" cy="0"/>
          </a:xfrm>
          <a:prstGeom prst="straightConnector1">
            <a:avLst/>
          </a:prstGeom>
          <a:noFill/>
          <a:ln cap="flat" cmpd="sng" w="10850">
            <a:solidFill>
              <a:schemeClr val="accent5"/>
            </a:solidFill>
            <a:prstDash val="solid"/>
            <a:round/>
            <a:headEnd len="sm" w="sm" type="none"/>
            <a:tailEnd len="sm" w="sm" type="none"/>
          </a:ln>
        </p:spPr>
      </p:cxnSp>
      <p:cxnSp>
        <p:nvCxnSpPr>
          <p:cNvPr id="178" name="Google Shape;178;p14"/>
          <p:cNvCxnSpPr>
            <a:stCxn id="174" idx="1"/>
          </p:cNvCxnSpPr>
          <p:nvPr/>
        </p:nvCxnSpPr>
        <p:spPr>
          <a:xfrm rot="10800000">
            <a:off x="7239179" y="1211824"/>
            <a:ext cx="828600" cy="0"/>
          </a:xfrm>
          <a:prstGeom prst="straightConnector1">
            <a:avLst/>
          </a:prstGeom>
          <a:noFill/>
          <a:ln cap="flat" cmpd="sng" w="10850">
            <a:solidFill>
              <a:schemeClr val="accent1"/>
            </a:solidFill>
            <a:prstDash val="solid"/>
            <a:round/>
            <a:headEnd len="sm" w="sm" type="none"/>
            <a:tailEnd len="sm" w="sm" type="none"/>
          </a:ln>
        </p:spPr>
      </p:cxnSp>
      <p:cxnSp>
        <p:nvCxnSpPr>
          <p:cNvPr id="179" name="Google Shape;179;p14"/>
          <p:cNvCxnSpPr>
            <a:stCxn id="175" idx="1"/>
          </p:cNvCxnSpPr>
          <p:nvPr/>
        </p:nvCxnSpPr>
        <p:spPr>
          <a:xfrm rot="10800000">
            <a:off x="7429079" y="2637017"/>
            <a:ext cx="638700" cy="0"/>
          </a:xfrm>
          <a:prstGeom prst="straightConnector1">
            <a:avLst/>
          </a:prstGeom>
          <a:noFill/>
          <a:ln cap="flat" cmpd="sng" w="10850">
            <a:solidFill>
              <a:schemeClr val="accent3"/>
            </a:solidFill>
            <a:prstDash val="solid"/>
            <a:round/>
            <a:headEnd len="sm" w="sm" type="none"/>
            <a:tailEnd len="sm" w="sm" type="none"/>
          </a:ln>
        </p:spPr>
      </p:cxnSp>
      <p:sp>
        <p:nvSpPr>
          <p:cNvPr id="180" name="Google Shape;180;p14"/>
          <p:cNvSpPr txBox="1"/>
          <p:nvPr/>
        </p:nvSpPr>
        <p:spPr>
          <a:xfrm>
            <a:off x="228675" y="1198325"/>
            <a:ext cx="4676400" cy="21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lt1"/>
                </a:solidFill>
                <a:latin typeface="Verdana"/>
                <a:ea typeface="Verdana"/>
                <a:cs typeface="Verdana"/>
                <a:sym typeface="Verdana"/>
              </a:rPr>
              <a:t>Security maturity is developing but not yet compliant with HIPAA or CCM standards.</a:t>
            </a:r>
            <a:endParaRPr sz="1200">
              <a:solidFill>
                <a:schemeClr val="lt1"/>
              </a:solidFill>
              <a:latin typeface="Verdana"/>
              <a:ea typeface="Verdana"/>
              <a:cs typeface="Verdana"/>
              <a:sym typeface="Verdana"/>
            </a:endParaRPr>
          </a:p>
          <a:p>
            <a:pPr indent="0" lvl="0" marL="0" rtl="0" algn="l">
              <a:lnSpc>
                <a:spcPct val="115000"/>
              </a:lnSpc>
              <a:spcBef>
                <a:spcPts val="1200"/>
              </a:spcBef>
              <a:spcAft>
                <a:spcPts val="0"/>
              </a:spcAft>
              <a:buNone/>
            </a:pPr>
            <a:r>
              <a:rPr lang="en" sz="1200">
                <a:solidFill>
                  <a:schemeClr val="lt1"/>
                </a:solidFill>
                <a:latin typeface="Verdana"/>
                <a:ea typeface="Verdana"/>
                <a:cs typeface="Verdana"/>
                <a:sym typeface="Verdana"/>
              </a:rPr>
              <a:t>Critical risks identified in identity management, PHI data protection, and logging.</a:t>
            </a:r>
            <a:endParaRPr sz="1200">
              <a:solidFill>
                <a:schemeClr val="lt1"/>
              </a:solidFill>
              <a:latin typeface="Verdana"/>
              <a:ea typeface="Verdana"/>
              <a:cs typeface="Verdana"/>
              <a:sym typeface="Verdana"/>
            </a:endParaRPr>
          </a:p>
          <a:p>
            <a:pPr indent="0" lvl="0" marL="0" rtl="0" algn="l">
              <a:lnSpc>
                <a:spcPct val="115000"/>
              </a:lnSpc>
              <a:spcBef>
                <a:spcPts val="1200"/>
              </a:spcBef>
              <a:spcAft>
                <a:spcPts val="1200"/>
              </a:spcAft>
              <a:buNone/>
            </a:pPr>
            <a:r>
              <a:rPr lang="en" sz="1200">
                <a:solidFill>
                  <a:schemeClr val="lt1"/>
                </a:solidFill>
                <a:latin typeface="Verdana"/>
                <a:ea typeface="Verdana"/>
                <a:cs typeface="Verdana"/>
                <a:sym typeface="Verdana"/>
              </a:rPr>
              <a:t>Foundational controls exist, but lack of encryption, monitoring, and access governance creates systemic exposure</a:t>
            </a:r>
            <a:r>
              <a:rPr lang="en" sz="1100">
                <a:solidFill>
                  <a:schemeClr val="lt1"/>
                </a:solidFill>
                <a:latin typeface="Verdana"/>
                <a:ea typeface="Verdana"/>
                <a:cs typeface="Verdana"/>
                <a:sym typeface="Verdana"/>
              </a:rPr>
              <a:t>.</a:t>
            </a:r>
            <a:br>
              <a:rPr lang="en" sz="1100">
                <a:solidFill>
                  <a:schemeClr val="lt1"/>
                </a:solidFill>
                <a:latin typeface="Verdana"/>
                <a:ea typeface="Verdana"/>
                <a:cs typeface="Verdana"/>
                <a:sym typeface="Verdana"/>
              </a:rPr>
            </a:br>
            <a:endParaRPr sz="1000">
              <a:solidFill>
                <a:schemeClr val="lt1"/>
              </a:solidFill>
            </a:endParaRPr>
          </a:p>
        </p:txBody>
      </p:sp>
      <p:sp>
        <p:nvSpPr>
          <p:cNvPr id="181" name="Google Shape;181;p14"/>
          <p:cNvSpPr txBox="1"/>
          <p:nvPr/>
        </p:nvSpPr>
        <p:spPr>
          <a:xfrm>
            <a:off x="2032550" y="3253175"/>
            <a:ext cx="7008300" cy="1797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0"/>
              </a:spcAft>
              <a:buNone/>
            </a:pPr>
            <a:r>
              <a:rPr b="1" lang="en" sz="1200">
                <a:solidFill>
                  <a:schemeClr val="lt1"/>
                </a:solidFill>
                <a:latin typeface="Montserrat"/>
                <a:ea typeface="Montserrat"/>
                <a:cs typeface="Montserrat"/>
                <a:sym typeface="Montserrat"/>
              </a:rPr>
              <a:t>Compliance Status -  Partial alignment </a:t>
            </a:r>
            <a:endParaRPr b="1" sz="1200">
              <a:solidFill>
                <a:schemeClr val="lt1"/>
              </a:solidFill>
              <a:latin typeface="Montserrat"/>
              <a:ea typeface="Montserrat"/>
              <a:cs typeface="Montserrat"/>
              <a:sym typeface="Montserrat"/>
            </a:endParaRPr>
          </a:p>
          <a:p>
            <a:pPr indent="-304800" lvl="0" marL="457200" rtl="0" algn="r">
              <a:lnSpc>
                <a:spcPct val="115000"/>
              </a:lnSpc>
              <a:spcBef>
                <a:spcPts val="120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CSA CCM v4.0: 60% implementation maturity.</a:t>
            </a:r>
            <a:br>
              <a:rPr lang="en" sz="1200">
                <a:solidFill>
                  <a:schemeClr val="lt1"/>
                </a:solidFill>
                <a:latin typeface="Montserrat"/>
                <a:ea typeface="Montserrat"/>
                <a:cs typeface="Montserrat"/>
                <a:sym typeface="Montserrat"/>
              </a:rPr>
            </a:br>
            <a:endParaRPr sz="1200">
              <a:solidFill>
                <a:schemeClr val="lt1"/>
              </a:solidFill>
              <a:latin typeface="Montserrat"/>
              <a:ea typeface="Montserrat"/>
              <a:cs typeface="Montserrat"/>
              <a:sym typeface="Montserrat"/>
            </a:endParaRPr>
          </a:p>
          <a:p>
            <a:pPr indent="-304800" lvl="0" marL="457200" rtl="0" algn="r">
              <a:lnSpc>
                <a:spcPct val="115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HIPAA §164.312: Gaps in audit, encryption, and access safeguards.</a:t>
            </a:r>
            <a:br>
              <a:rPr lang="en" sz="1200">
                <a:solidFill>
                  <a:schemeClr val="lt1"/>
                </a:solidFill>
                <a:latin typeface="Montserrat"/>
                <a:ea typeface="Montserrat"/>
                <a:cs typeface="Montserrat"/>
                <a:sym typeface="Montserrat"/>
              </a:rPr>
            </a:br>
            <a:endParaRPr sz="1200">
              <a:solidFill>
                <a:schemeClr val="lt1"/>
              </a:solidFill>
              <a:latin typeface="Montserrat"/>
              <a:ea typeface="Montserrat"/>
              <a:cs typeface="Montserrat"/>
              <a:sym typeface="Montserrat"/>
            </a:endParaRPr>
          </a:p>
          <a:p>
            <a:pPr indent="-304800" lvl="0" marL="457200" rtl="0" algn="r">
              <a:lnSpc>
                <a:spcPct val="115000"/>
              </a:lnSpc>
              <a:spcBef>
                <a:spcPts val="0"/>
              </a:spcBef>
              <a:spcAft>
                <a:spcPts val="0"/>
              </a:spcAft>
              <a:buClr>
                <a:schemeClr val="lt1"/>
              </a:buClr>
              <a:buSzPts val="1200"/>
              <a:buChar char="●"/>
            </a:pPr>
            <a:r>
              <a:rPr lang="en" sz="1200">
                <a:solidFill>
                  <a:schemeClr val="lt1"/>
                </a:solidFill>
                <a:latin typeface="Montserrat"/>
                <a:ea typeface="Montserrat"/>
                <a:cs typeface="Montserrat"/>
                <a:sym typeface="Montserrat"/>
              </a:rPr>
              <a:t>AWS Well-Architected Framework: Missing automation and detection controls.</a:t>
            </a:r>
            <a:br>
              <a:rPr lang="en" sz="1200">
                <a:solidFill>
                  <a:schemeClr val="lt1"/>
                </a:solidFill>
                <a:latin typeface="Montserrat"/>
                <a:ea typeface="Montserrat"/>
                <a:cs typeface="Montserrat"/>
                <a:sym typeface="Montserrat"/>
              </a:rPr>
            </a:br>
            <a:endParaRPr sz="12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Assessment</a:t>
            </a:r>
            <a:r>
              <a:rPr lang="en"/>
              <a:t> Methodology</a:t>
            </a:r>
            <a:endParaRPr/>
          </a:p>
          <a:p>
            <a:pPr indent="0" lvl="0" marL="0" marR="114300" rtl="0" algn="l">
              <a:lnSpc>
                <a:spcPct val="115000"/>
              </a:lnSpc>
              <a:spcBef>
                <a:spcPts val="0"/>
              </a:spcBef>
              <a:spcAft>
                <a:spcPts val="0"/>
              </a:spcAft>
              <a:buNone/>
            </a:pPr>
            <a:r>
              <a:rPr lang="en" sz="1500">
                <a:solidFill>
                  <a:schemeClr val="lt1"/>
                </a:solidFill>
                <a:latin typeface="Verdana"/>
                <a:ea typeface="Verdana"/>
                <a:cs typeface="Verdana"/>
                <a:sym typeface="Verdana"/>
              </a:rPr>
              <a:t>CCM + HIPAA + AWS WAF</a:t>
            </a:r>
            <a:endParaRPr sz="1050">
              <a:solidFill>
                <a:schemeClr val="lt1"/>
              </a:solidFill>
              <a:latin typeface="Verdana"/>
              <a:ea typeface="Verdana"/>
              <a:cs typeface="Verdana"/>
              <a:sym typeface="Verdana"/>
            </a:endParaRPr>
          </a:p>
          <a:p>
            <a:pPr indent="0" lvl="0" marL="0" rtl="0" algn="l">
              <a:lnSpc>
                <a:spcPct val="100000"/>
              </a:lnSpc>
              <a:spcBef>
                <a:spcPts val="1500"/>
              </a:spcBef>
              <a:spcAft>
                <a:spcPts val="0"/>
              </a:spcAft>
              <a:buSzPts val="2400"/>
              <a:buNone/>
            </a:pPr>
            <a:r>
              <a:t/>
            </a:r>
            <a:endParaRPr/>
          </a:p>
        </p:txBody>
      </p:sp>
      <p:cxnSp>
        <p:nvCxnSpPr>
          <p:cNvPr id="187" name="Google Shape;187;p1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188" name="Google Shape;188;p17"/>
          <p:cNvSpPr txBox="1"/>
          <p:nvPr/>
        </p:nvSpPr>
        <p:spPr>
          <a:xfrm>
            <a:off x="5691350" y="1064450"/>
            <a:ext cx="4174800" cy="3451200"/>
          </a:xfrm>
          <a:prstGeom prst="rect">
            <a:avLst/>
          </a:prstGeom>
          <a:noFill/>
          <a:ln>
            <a:noFill/>
          </a:ln>
        </p:spPr>
        <p:txBody>
          <a:bodyPr anchorCtr="0" anchor="t" bIns="91425" lIns="91425" spcFirstLastPara="1" rIns="91425" wrap="square" tIns="91425">
            <a:normAutofit/>
          </a:bodyPr>
          <a:lstStyle/>
          <a:p>
            <a:pPr indent="457200" lvl="0" marL="0" rtl="0" algn="l">
              <a:spcBef>
                <a:spcPts val="0"/>
              </a:spcBef>
              <a:spcAft>
                <a:spcPts val="0"/>
              </a:spcAft>
              <a:buNone/>
            </a:pPr>
            <a:r>
              <a:t/>
            </a:r>
            <a:endParaRPr b="1" sz="1600">
              <a:solidFill>
                <a:schemeClr val="lt1"/>
              </a:solidFill>
            </a:endParaRPr>
          </a:p>
          <a:p>
            <a:pPr indent="0" lvl="0" marL="457200" rtl="0" algn="l">
              <a:lnSpc>
                <a:spcPct val="115000"/>
              </a:lnSpc>
              <a:spcBef>
                <a:spcPts val="1500"/>
              </a:spcBef>
              <a:spcAft>
                <a:spcPts val="0"/>
              </a:spcAft>
              <a:buNone/>
            </a:pPr>
            <a:r>
              <a:rPr b="1" lang="en" sz="1500">
                <a:solidFill>
                  <a:schemeClr val="lt1"/>
                </a:solidFill>
                <a:latin typeface="Verdana"/>
                <a:ea typeface="Verdana"/>
                <a:cs typeface="Verdana"/>
                <a:sym typeface="Verdana"/>
              </a:rPr>
              <a:t>Assessment Approach</a:t>
            </a:r>
            <a:endParaRPr b="1" sz="1000">
              <a:solidFill>
                <a:schemeClr val="lt1"/>
              </a:solidFill>
              <a:latin typeface="Verdana"/>
              <a:ea typeface="Verdana"/>
              <a:cs typeface="Verdana"/>
              <a:sym typeface="Verdana"/>
            </a:endParaRPr>
          </a:p>
          <a:p>
            <a:pPr indent="-317500" lvl="0" marL="457200" rtl="0" algn="l">
              <a:lnSpc>
                <a:spcPct val="200000"/>
              </a:lnSpc>
              <a:spcBef>
                <a:spcPts val="1500"/>
              </a:spcBef>
              <a:spcAft>
                <a:spcPts val="0"/>
              </a:spcAft>
              <a:buClr>
                <a:schemeClr val="lt1"/>
              </a:buClr>
              <a:buSzPts val="1400"/>
              <a:buFont typeface="Verdana"/>
              <a:buChar char="●"/>
            </a:pPr>
            <a:r>
              <a:rPr lang="en">
                <a:solidFill>
                  <a:schemeClr val="lt1"/>
                </a:solidFill>
                <a:latin typeface="Verdana"/>
                <a:ea typeface="Verdana"/>
                <a:cs typeface="Verdana"/>
                <a:sym typeface="Verdana"/>
              </a:rPr>
              <a:t>AWS CLI evidence collection</a:t>
            </a:r>
            <a:endParaRPr>
              <a:solidFill>
                <a:schemeClr val="lt1"/>
              </a:solidFill>
              <a:latin typeface="Verdana"/>
              <a:ea typeface="Verdana"/>
              <a:cs typeface="Verdana"/>
              <a:sym typeface="Verdana"/>
            </a:endParaRPr>
          </a:p>
          <a:p>
            <a:pPr indent="-317500" lvl="0" marL="457200" rtl="0" algn="l">
              <a:lnSpc>
                <a:spcPct val="200000"/>
              </a:lnSpc>
              <a:spcBef>
                <a:spcPts val="0"/>
              </a:spcBef>
              <a:spcAft>
                <a:spcPts val="0"/>
              </a:spcAft>
              <a:buClr>
                <a:schemeClr val="lt1"/>
              </a:buClr>
              <a:buSzPts val="1400"/>
              <a:buFont typeface="Verdana"/>
              <a:buChar char="●"/>
            </a:pPr>
            <a:r>
              <a:rPr lang="en">
                <a:solidFill>
                  <a:schemeClr val="lt1"/>
                </a:solidFill>
                <a:latin typeface="Verdana"/>
                <a:ea typeface="Verdana"/>
                <a:cs typeface="Verdana"/>
                <a:sym typeface="Verdana"/>
              </a:rPr>
              <a:t>Console configuration review</a:t>
            </a:r>
            <a:endParaRPr>
              <a:solidFill>
                <a:schemeClr val="lt1"/>
              </a:solidFill>
              <a:latin typeface="Verdana"/>
              <a:ea typeface="Verdana"/>
              <a:cs typeface="Verdana"/>
              <a:sym typeface="Verdana"/>
            </a:endParaRPr>
          </a:p>
          <a:p>
            <a:pPr indent="-317500" lvl="0" marL="457200" rtl="0" algn="l">
              <a:lnSpc>
                <a:spcPct val="200000"/>
              </a:lnSpc>
              <a:spcBef>
                <a:spcPts val="0"/>
              </a:spcBef>
              <a:spcAft>
                <a:spcPts val="0"/>
              </a:spcAft>
              <a:buClr>
                <a:schemeClr val="lt1"/>
              </a:buClr>
              <a:buSzPts val="1400"/>
              <a:buFont typeface="Verdana"/>
              <a:buChar char="●"/>
            </a:pPr>
            <a:r>
              <a:rPr lang="en">
                <a:solidFill>
                  <a:schemeClr val="lt1"/>
                </a:solidFill>
                <a:latin typeface="Verdana"/>
                <a:ea typeface="Verdana"/>
                <a:cs typeface="Verdana"/>
                <a:sym typeface="Verdana"/>
              </a:rPr>
              <a:t>HIPAA compliance mapping</a:t>
            </a:r>
            <a:endParaRPr sz="1000">
              <a:solidFill>
                <a:schemeClr val="lt1"/>
              </a:solidFill>
              <a:latin typeface="Verdana"/>
              <a:ea typeface="Verdana"/>
              <a:cs typeface="Verdana"/>
              <a:sym typeface="Verdana"/>
            </a:endParaRPr>
          </a:p>
          <a:p>
            <a:pPr indent="-317500" lvl="0" marL="457200" rtl="0" algn="l">
              <a:lnSpc>
                <a:spcPct val="200000"/>
              </a:lnSpc>
              <a:spcBef>
                <a:spcPts val="0"/>
              </a:spcBef>
              <a:spcAft>
                <a:spcPts val="0"/>
              </a:spcAft>
              <a:buClr>
                <a:schemeClr val="lt1"/>
              </a:buClr>
              <a:buSzPts val="1400"/>
              <a:buFont typeface="Verdana"/>
              <a:buChar char="●"/>
            </a:pPr>
            <a:r>
              <a:rPr lang="en">
                <a:solidFill>
                  <a:schemeClr val="lt1"/>
                </a:solidFill>
                <a:latin typeface="Verdana"/>
                <a:ea typeface="Verdana"/>
                <a:cs typeface="Verdana"/>
                <a:sym typeface="Verdana"/>
              </a:rPr>
              <a:t>~</a:t>
            </a:r>
            <a:r>
              <a:rPr lang="en">
                <a:solidFill>
                  <a:schemeClr val="lt1"/>
                </a:solidFill>
                <a:latin typeface="Verdana"/>
                <a:ea typeface="Verdana"/>
                <a:cs typeface="Verdana"/>
                <a:sym typeface="Verdana"/>
              </a:rPr>
              <a:t>20 CCM control evaluated</a:t>
            </a:r>
            <a:endParaRPr>
              <a:solidFill>
                <a:schemeClr val="lt1"/>
              </a:solidFill>
              <a:latin typeface="Verdana"/>
              <a:ea typeface="Verdana"/>
              <a:cs typeface="Verdana"/>
              <a:sym typeface="Verdana"/>
            </a:endParaRPr>
          </a:p>
          <a:p>
            <a:pPr indent="0" lvl="0" marL="0" rtl="0" algn="l">
              <a:spcBef>
                <a:spcPts val="900"/>
              </a:spcBef>
              <a:spcAft>
                <a:spcPts val="0"/>
              </a:spcAft>
              <a:buNone/>
            </a:pPr>
            <a:r>
              <a:t/>
            </a:r>
            <a:endParaRPr b="1" sz="1600">
              <a:solidFill>
                <a:schemeClr val="lt1"/>
              </a:solidFill>
            </a:endParaRPr>
          </a:p>
          <a:p>
            <a:pPr indent="0" lvl="0" marL="0" rtl="0" algn="ctr">
              <a:spcBef>
                <a:spcPts val="0"/>
              </a:spcBef>
              <a:spcAft>
                <a:spcPts val="0"/>
              </a:spcAft>
              <a:buNone/>
            </a:pPr>
            <a:r>
              <a:t/>
            </a:r>
            <a:endParaRPr b="1" sz="1600">
              <a:solidFill>
                <a:schemeClr val="lt1"/>
              </a:solidFill>
            </a:endParaRPr>
          </a:p>
        </p:txBody>
      </p:sp>
      <p:sp>
        <p:nvSpPr>
          <p:cNvPr id="189" name="Google Shape;189;p17"/>
          <p:cNvSpPr txBox="1"/>
          <p:nvPr>
            <p:ph idx="4294967295" type="title"/>
          </p:nvPr>
        </p:nvSpPr>
        <p:spPr>
          <a:xfrm>
            <a:off x="110700" y="2627641"/>
            <a:ext cx="1258200" cy="412800"/>
          </a:xfrm>
          <a:prstGeom prst="rect">
            <a:avLst/>
          </a:prstGeom>
          <a:noFill/>
          <a:ln>
            <a:noFill/>
          </a:ln>
        </p:spPr>
        <p:txBody>
          <a:bodyPr anchorCtr="0" anchor="b" bIns="68800" lIns="68800" spcFirstLastPara="1" rIns="68800" wrap="square" tIns="68800">
            <a:noAutofit/>
          </a:bodyPr>
          <a:lstStyle/>
          <a:p>
            <a:pPr indent="0" lvl="0" marL="0" rtl="0" algn="ctr">
              <a:lnSpc>
                <a:spcPct val="100000"/>
              </a:lnSpc>
              <a:spcBef>
                <a:spcPts val="0"/>
              </a:spcBef>
              <a:spcAft>
                <a:spcPts val="0"/>
              </a:spcAft>
              <a:buSzPts val="1355"/>
              <a:buNone/>
            </a:pPr>
            <a:r>
              <a:rPr lang="en" sz="2107"/>
              <a:t>IAM</a:t>
            </a:r>
            <a:endParaRPr sz="2107"/>
          </a:p>
        </p:txBody>
      </p:sp>
      <p:sp>
        <p:nvSpPr>
          <p:cNvPr id="190" name="Google Shape;190;p17"/>
          <p:cNvSpPr txBox="1"/>
          <p:nvPr>
            <p:ph idx="4294967295" type="subTitle"/>
          </p:nvPr>
        </p:nvSpPr>
        <p:spPr>
          <a:xfrm>
            <a:off x="110703" y="3008644"/>
            <a:ext cx="1258200" cy="870900"/>
          </a:xfrm>
          <a:prstGeom prst="rect">
            <a:avLst/>
          </a:prstGeom>
          <a:noFill/>
          <a:ln>
            <a:noFill/>
          </a:ln>
        </p:spPr>
        <p:txBody>
          <a:bodyPr anchorCtr="0" anchor="t" bIns="68800" lIns="68800" spcFirstLastPara="1" rIns="68800" wrap="square" tIns="68800">
            <a:noAutofit/>
          </a:bodyPr>
          <a:lstStyle/>
          <a:p>
            <a:pPr indent="0" lvl="0" marL="0" rtl="0" algn="ctr">
              <a:lnSpc>
                <a:spcPct val="100000"/>
              </a:lnSpc>
              <a:spcBef>
                <a:spcPts val="0"/>
              </a:spcBef>
              <a:spcAft>
                <a:spcPts val="0"/>
              </a:spcAft>
              <a:buSzPts val="1054"/>
              <a:buNone/>
            </a:pPr>
            <a:r>
              <a:rPr b="1" lang="en" sz="1053">
                <a:solidFill>
                  <a:schemeClr val="lt1"/>
                </a:solidFill>
              </a:rPr>
              <a:t>Identity and Access Management</a:t>
            </a:r>
            <a:endParaRPr b="1" sz="1053">
              <a:solidFill>
                <a:schemeClr val="lt1"/>
              </a:solidFill>
            </a:endParaRPr>
          </a:p>
        </p:txBody>
      </p:sp>
      <p:sp>
        <p:nvSpPr>
          <p:cNvPr id="191" name="Google Shape;191;p17"/>
          <p:cNvSpPr txBox="1"/>
          <p:nvPr>
            <p:ph idx="4294967295" type="title"/>
          </p:nvPr>
        </p:nvSpPr>
        <p:spPr>
          <a:xfrm>
            <a:off x="1534631" y="2627641"/>
            <a:ext cx="1258200" cy="412800"/>
          </a:xfrm>
          <a:prstGeom prst="rect">
            <a:avLst/>
          </a:prstGeom>
          <a:noFill/>
          <a:ln>
            <a:noFill/>
          </a:ln>
        </p:spPr>
        <p:txBody>
          <a:bodyPr anchorCtr="0" anchor="b" bIns="68800" lIns="68800" spcFirstLastPara="1" rIns="68800" wrap="square" tIns="68800">
            <a:noAutofit/>
          </a:bodyPr>
          <a:lstStyle/>
          <a:p>
            <a:pPr indent="0" lvl="0" marL="0" rtl="0" algn="ctr">
              <a:lnSpc>
                <a:spcPct val="100000"/>
              </a:lnSpc>
              <a:spcBef>
                <a:spcPts val="0"/>
              </a:spcBef>
              <a:spcAft>
                <a:spcPts val="0"/>
              </a:spcAft>
              <a:buSzPts val="1355"/>
              <a:buNone/>
            </a:pPr>
            <a:r>
              <a:rPr lang="en" sz="2107"/>
              <a:t>DSP</a:t>
            </a:r>
            <a:endParaRPr sz="2107"/>
          </a:p>
        </p:txBody>
      </p:sp>
      <p:sp>
        <p:nvSpPr>
          <p:cNvPr id="192" name="Google Shape;192;p17"/>
          <p:cNvSpPr txBox="1"/>
          <p:nvPr>
            <p:ph idx="4294967295" type="subTitle"/>
          </p:nvPr>
        </p:nvSpPr>
        <p:spPr>
          <a:xfrm>
            <a:off x="1534634" y="3008644"/>
            <a:ext cx="1258200" cy="870900"/>
          </a:xfrm>
          <a:prstGeom prst="rect">
            <a:avLst/>
          </a:prstGeom>
          <a:noFill/>
          <a:ln>
            <a:noFill/>
          </a:ln>
        </p:spPr>
        <p:txBody>
          <a:bodyPr anchorCtr="0" anchor="t" bIns="68800" lIns="68800" spcFirstLastPara="1" rIns="68800" wrap="square" tIns="68800">
            <a:noAutofit/>
          </a:bodyPr>
          <a:lstStyle/>
          <a:p>
            <a:pPr indent="0" lvl="0" marL="0" rtl="0" algn="ctr">
              <a:lnSpc>
                <a:spcPct val="100000"/>
              </a:lnSpc>
              <a:spcBef>
                <a:spcPts val="0"/>
              </a:spcBef>
              <a:spcAft>
                <a:spcPts val="0"/>
              </a:spcAft>
              <a:buSzPts val="1054"/>
              <a:buNone/>
            </a:pPr>
            <a:r>
              <a:rPr b="1" lang="en" sz="1053">
                <a:solidFill>
                  <a:schemeClr val="lt1"/>
                </a:solidFill>
              </a:rPr>
              <a:t>Data Security &amp; Privacy</a:t>
            </a:r>
            <a:endParaRPr b="1" sz="1053">
              <a:solidFill>
                <a:schemeClr val="lt1"/>
              </a:solidFill>
            </a:endParaRPr>
          </a:p>
        </p:txBody>
      </p:sp>
      <p:sp>
        <p:nvSpPr>
          <p:cNvPr id="193" name="Google Shape;193;p17"/>
          <p:cNvSpPr txBox="1"/>
          <p:nvPr>
            <p:ph idx="4294967295" type="title"/>
          </p:nvPr>
        </p:nvSpPr>
        <p:spPr>
          <a:xfrm>
            <a:off x="2958563" y="2627641"/>
            <a:ext cx="1258200" cy="412800"/>
          </a:xfrm>
          <a:prstGeom prst="rect">
            <a:avLst/>
          </a:prstGeom>
          <a:noFill/>
          <a:ln>
            <a:noFill/>
          </a:ln>
        </p:spPr>
        <p:txBody>
          <a:bodyPr anchorCtr="0" anchor="b" bIns="68800" lIns="68800" spcFirstLastPara="1" rIns="68800" wrap="square" tIns="68800">
            <a:noAutofit/>
          </a:bodyPr>
          <a:lstStyle/>
          <a:p>
            <a:pPr indent="0" lvl="0" marL="0" rtl="0" algn="ctr">
              <a:lnSpc>
                <a:spcPct val="100000"/>
              </a:lnSpc>
              <a:spcBef>
                <a:spcPts val="0"/>
              </a:spcBef>
              <a:spcAft>
                <a:spcPts val="0"/>
              </a:spcAft>
              <a:buSzPts val="1355"/>
              <a:buNone/>
            </a:pPr>
            <a:r>
              <a:rPr lang="en" sz="2107"/>
              <a:t>LOG</a:t>
            </a:r>
            <a:endParaRPr sz="2107"/>
          </a:p>
        </p:txBody>
      </p:sp>
      <p:sp>
        <p:nvSpPr>
          <p:cNvPr id="194" name="Google Shape;194;p17"/>
          <p:cNvSpPr txBox="1"/>
          <p:nvPr>
            <p:ph idx="4294967295" type="subTitle"/>
          </p:nvPr>
        </p:nvSpPr>
        <p:spPr>
          <a:xfrm>
            <a:off x="2958565" y="3008644"/>
            <a:ext cx="1258200" cy="870900"/>
          </a:xfrm>
          <a:prstGeom prst="rect">
            <a:avLst/>
          </a:prstGeom>
          <a:noFill/>
          <a:ln>
            <a:noFill/>
          </a:ln>
        </p:spPr>
        <p:txBody>
          <a:bodyPr anchorCtr="0" anchor="t" bIns="68800" lIns="68800" spcFirstLastPara="1" rIns="68800" wrap="square" tIns="68800">
            <a:noAutofit/>
          </a:bodyPr>
          <a:lstStyle/>
          <a:p>
            <a:pPr indent="0" lvl="0" marL="0" rtl="0" algn="ctr">
              <a:lnSpc>
                <a:spcPct val="100000"/>
              </a:lnSpc>
              <a:spcBef>
                <a:spcPts val="0"/>
              </a:spcBef>
              <a:spcAft>
                <a:spcPts val="0"/>
              </a:spcAft>
              <a:buSzPts val="1054"/>
              <a:buNone/>
            </a:pPr>
            <a:r>
              <a:rPr b="1" lang="en" sz="1053">
                <a:solidFill>
                  <a:schemeClr val="lt1"/>
                </a:solidFill>
              </a:rPr>
              <a:t>Logging &amp; Monitoring</a:t>
            </a:r>
            <a:endParaRPr b="1" sz="1053">
              <a:solidFill>
                <a:schemeClr val="lt1"/>
              </a:solidFill>
            </a:endParaRPr>
          </a:p>
        </p:txBody>
      </p:sp>
      <p:sp>
        <p:nvSpPr>
          <p:cNvPr id="195" name="Google Shape;195;p17"/>
          <p:cNvSpPr txBox="1"/>
          <p:nvPr>
            <p:ph idx="4294967295" type="title"/>
          </p:nvPr>
        </p:nvSpPr>
        <p:spPr>
          <a:xfrm>
            <a:off x="4382494" y="2627641"/>
            <a:ext cx="1258200" cy="412800"/>
          </a:xfrm>
          <a:prstGeom prst="rect">
            <a:avLst/>
          </a:prstGeom>
          <a:noFill/>
          <a:ln>
            <a:noFill/>
          </a:ln>
        </p:spPr>
        <p:txBody>
          <a:bodyPr anchorCtr="0" anchor="b" bIns="68800" lIns="68800" spcFirstLastPara="1" rIns="68800" wrap="square" tIns="68800">
            <a:noAutofit/>
          </a:bodyPr>
          <a:lstStyle/>
          <a:p>
            <a:pPr indent="0" lvl="0" marL="0" rtl="0" algn="ctr">
              <a:lnSpc>
                <a:spcPct val="100000"/>
              </a:lnSpc>
              <a:spcBef>
                <a:spcPts val="0"/>
              </a:spcBef>
              <a:spcAft>
                <a:spcPts val="0"/>
              </a:spcAft>
              <a:buSzPts val="1355"/>
              <a:buNone/>
            </a:pPr>
            <a:r>
              <a:rPr lang="en" sz="2107"/>
              <a:t>IVS</a:t>
            </a:r>
            <a:endParaRPr sz="2107"/>
          </a:p>
        </p:txBody>
      </p:sp>
      <p:sp>
        <p:nvSpPr>
          <p:cNvPr id="196" name="Google Shape;196;p17"/>
          <p:cNvSpPr txBox="1"/>
          <p:nvPr>
            <p:ph idx="4294967295" type="subTitle"/>
          </p:nvPr>
        </p:nvSpPr>
        <p:spPr>
          <a:xfrm>
            <a:off x="4382496" y="3008644"/>
            <a:ext cx="1258200" cy="870900"/>
          </a:xfrm>
          <a:prstGeom prst="rect">
            <a:avLst/>
          </a:prstGeom>
          <a:noFill/>
          <a:ln>
            <a:noFill/>
          </a:ln>
        </p:spPr>
        <p:txBody>
          <a:bodyPr anchorCtr="0" anchor="t" bIns="68800" lIns="68800" spcFirstLastPara="1" rIns="68800" wrap="square" tIns="68800">
            <a:noAutofit/>
          </a:bodyPr>
          <a:lstStyle/>
          <a:p>
            <a:pPr indent="0" lvl="0" marL="0" rtl="0" algn="ctr">
              <a:lnSpc>
                <a:spcPct val="100000"/>
              </a:lnSpc>
              <a:spcBef>
                <a:spcPts val="0"/>
              </a:spcBef>
              <a:spcAft>
                <a:spcPts val="0"/>
              </a:spcAft>
              <a:buSzPts val="1054"/>
              <a:buNone/>
            </a:pPr>
            <a:r>
              <a:rPr b="1" lang="en" sz="1053">
                <a:solidFill>
                  <a:schemeClr val="lt1"/>
                </a:solidFill>
              </a:rPr>
              <a:t>Infrastructure &amp; Virtualization Security</a:t>
            </a:r>
            <a:endParaRPr b="1" sz="1053">
              <a:solidFill>
                <a:schemeClr val="lt1"/>
              </a:solidFill>
            </a:endParaRPr>
          </a:p>
        </p:txBody>
      </p:sp>
      <p:sp>
        <p:nvSpPr>
          <p:cNvPr id="197" name="Google Shape;197;p17"/>
          <p:cNvSpPr/>
          <p:nvPr/>
        </p:nvSpPr>
        <p:spPr>
          <a:xfrm>
            <a:off x="411453" y="1862792"/>
            <a:ext cx="656400" cy="656400"/>
          </a:xfrm>
          <a:prstGeom prst="ellipse">
            <a:avLst/>
          </a:prstGeom>
          <a:solidFill>
            <a:schemeClr val="lt2"/>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198" name="Google Shape;198;p17"/>
          <p:cNvSpPr/>
          <p:nvPr/>
        </p:nvSpPr>
        <p:spPr>
          <a:xfrm>
            <a:off x="1835385" y="1862792"/>
            <a:ext cx="656400" cy="656400"/>
          </a:xfrm>
          <a:prstGeom prst="ellipse">
            <a:avLst/>
          </a:prstGeom>
          <a:solidFill>
            <a:schemeClr val="lt2"/>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199" name="Google Shape;199;p17"/>
          <p:cNvSpPr/>
          <p:nvPr/>
        </p:nvSpPr>
        <p:spPr>
          <a:xfrm>
            <a:off x="4683266" y="1862792"/>
            <a:ext cx="656400" cy="656400"/>
          </a:xfrm>
          <a:prstGeom prst="ellipse">
            <a:avLst/>
          </a:prstGeom>
          <a:solidFill>
            <a:schemeClr val="lt2"/>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00" name="Google Shape;200;p17"/>
          <p:cNvSpPr/>
          <p:nvPr/>
        </p:nvSpPr>
        <p:spPr>
          <a:xfrm>
            <a:off x="3259325" y="1862792"/>
            <a:ext cx="656400" cy="656400"/>
          </a:xfrm>
          <a:prstGeom prst="ellipse">
            <a:avLst/>
          </a:prstGeom>
          <a:solidFill>
            <a:schemeClr val="lt2"/>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01" name="Google Shape;201;p17"/>
          <p:cNvSpPr/>
          <p:nvPr/>
        </p:nvSpPr>
        <p:spPr>
          <a:xfrm>
            <a:off x="3426664" y="2030297"/>
            <a:ext cx="321925" cy="321611"/>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grpSp>
        <p:nvGrpSpPr>
          <p:cNvPr id="202" name="Google Shape;202;p17"/>
          <p:cNvGrpSpPr/>
          <p:nvPr/>
        </p:nvGrpSpPr>
        <p:grpSpPr>
          <a:xfrm>
            <a:off x="4856567" y="2043830"/>
            <a:ext cx="307972" cy="294426"/>
            <a:chOff x="7441465" y="2302860"/>
            <a:chExt cx="342192" cy="327140"/>
          </a:xfrm>
        </p:grpSpPr>
        <p:sp>
          <p:nvSpPr>
            <p:cNvPr id="203" name="Google Shape;203;p17"/>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04" name="Google Shape;204;p17"/>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grpSp>
      <p:grpSp>
        <p:nvGrpSpPr>
          <p:cNvPr id="205" name="Google Shape;205;p17"/>
          <p:cNvGrpSpPr/>
          <p:nvPr/>
        </p:nvGrpSpPr>
        <p:grpSpPr>
          <a:xfrm>
            <a:off x="571110" y="2022676"/>
            <a:ext cx="337238" cy="336609"/>
            <a:chOff x="1421638" y="4125629"/>
            <a:chExt cx="374709" cy="374010"/>
          </a:xfrm>
        </p:grpSpPr>
        <p:sp>
          <p:nvSpPr>
            <p:cNvPr id="206" name="Google Shape;206;p17"/>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07" name="Google Shape;207;p17"/>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grpSp>
      <p:grpSp>
        <p:nvGrpSpPr>
          <p:cNvPr id="208" name="Google Shape;208;p17"/>
          <p:cNvGrpSpPr/>
          <p:nvPr/>
        </p:nvGrpSpPr>
        <p:grpSpPr>
          <a:xfrm>
            <a:off x="2008758" y="2025111"/>
            <a:ext cx="309659" cy="331779"/>
            <a:chOff x="4149138" y="4121151"/>
            <a:chExt cx="344065" cy="368644"/>
          </a:xfrm>
        </p:grpSpPr>
        <p:sp>
          <p:nvSpPr>
            <p:cNvPr id="209" name="Google Shape;209;p1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0" name="Google Shape;210;p1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1" name="Google Shape;211;p1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2" name="Google Shape;212;p1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3" name="Google Shape;213;p1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4" name="Google Shape;214;p1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5" name="Google Shape;215;p1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6" name="Google Shape;216;p1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7" name="Google Shape;217;p1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8" name="Google Shape;218;p1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19" name="Google Shape;219;p1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sp>
          <p:nvSpPr>
            <p:cNvPr id="220" name="Google Shape;220;p1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68800" lIns="68800" spcFirstLastPara="1" rIns="68800" wrap="square" tIns="68800">
              <a:noAutofit/>
            </a:bodyPr>
            <a:lstStyle/>
            <a:p>
              <a:pPr indent="0" lvl="0" marL="0" marR="0" rtl="0" algn="l">
                <a:lnSpc>
                  <a:spcPct val="100000"/>
                </a:lnSpc>
                <a:spcBef>
                  <a:spcPts val="0"/>
                </a:spcBef>
                <a:spcAft>
                  <a:spcPts val="0"/>
                </a:spcAft>
                <a:buClr>
                  <a:srgbClr val="000000"/>
                </a:buClr>
                <a:buSzPts val="1054"/>
                <a:buFont typeface="Arial"/>
                <a:buNone/>
              </a:pPr>
              <a:r>
                <a:t/>
              </a:r>
              <a:endParaRPr b="0" i="0" sz="1053"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85da069e7b_7_410"/>
          <p:cNvSpPr txBox="1"/>
          <p:nvPr/>
        </p:nvSpPr>
        <p:spPr>
          <a:xfrm>
            <a:off x="338575" y="269575"/>
            <a:ext cx="7977300" cy="44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graphicFrame>
        <p:nvGraphicFramePr>
          <p:cNvPr id="226" name="Google Shape;226;g385da069e7b_7_410"/>
          <p:cNvGraphicFramePr/>
          <p:nvPr/>
        </p:nvGraphicFramePr>
        <p:xfrm>
          <a:off x="265175" y="643125"/>
          <a:ext cx="3000000" cy="3000000"/>
        </p:xfrm>
        <a:graphic>
          <a:graphicData uri="http://schemas.openxmlformats.org/drawingml/2006/table">
            <a:tbl>
              <a:tblPr>
                <a:noFill/>
                <a:tableStyleId>{9353BBA8-5703-4718-AB63-712480359AF0}</a:tableStyleId>
              </a:tblPr>
              <a:tblGrid>
                <a:gridCol w="2148050"/>
                <a:gridCol w="3278600"/>
                <a:gridCol w="1085350"/>
                <a:gridCol w="2148050"/>
              </a:tblGrid>
              <a:tr h="343800">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Control ID</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Finding</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Risk Level</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HIPAA Impact</a:t>
                      </a:r>
                      <a:endParaRPr b="1" sz="1200">
                        <a:solidFill>
                          <a:schemeClr val="lt1"/>
                        </a:solidFill>
                        <a:latin typeface="Montserrat"/>
                        <a:ea typeface="Montserrat"/>
                        <a:cs typeface="Montserrat"/>
                        <a:sym typeface="Montserrat"/>
                      </a:endParaRPr>
                    </a:p>
                  </a:txBody>
                  <a:tcPr marT="91425" marB="91425" marR="91425" marL="91425"/>
                </a:tc>
              </a:tr>
              <a:tr h="1122975">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IAM-01: User Access Management</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MFA disabled for all IAM users (AccountMFAEnabled = 0). </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Critical</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Violates §164.312(a)(2)(i) – Unique User Identification and §164.312(d) – Authentication of Users.</a:t>
                      </a:r>
                      <a:endParaRPr sz="1200">
                        <a:solidFill>
                          <a:schemeClr val="lt1"/>
                        </a:solidFill>
                        <a:latin typeface="Montserrat"/>
                        <a:ea typeface="Montserrat"/>
                        <a:cs typeface="Montserrat"/>
                        <a:sym typeface="Montserrat"/>
                      </a:endParaRPr>
                    </a:p>
                  </a:txBody>
                  <a:tcPr marT="91425" marB="91425" marR="91425" marL="91425"/>
                </a:tc>
              </a:tr>
              <a:tr h="934200">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IAM-01 / Root Account Protection</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Root account console enabled without MFA.</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Critical</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Total account compromise risk; full administrative control exposure.</a:t>
                      </a:r>
                      <a:endParaRPr sz="1200">
                        <a:solidFill>
                          <a:schemeClr val="lt1"/>
                        </a:solidFill>
                        <a:latin typeface="Montserrat"/>
                        <a:ea typeface="Montserrat"/>
                        <a:cs typeface="Montserrat"/>
                        <a:sym typeface="Montserrat"/>
                      </a:endParaRPr>
                    </a:p>
                  </a:txBody>
                  <a:tcPr marT="91425" marB="91425" marR="91425" marL="91425"/>
                </a:tc>
              </a:tr>
              <a:tr h="934200">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IAM-03: Authentication Strength (Password Policy)</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No account-level password policy configured (NoSuchEntity error).</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High</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Weak passwords undermine user identity integrity and audit traceability.</a:t>
                      </a:r>
                      <a:endParaRPr sz="1200">
                        <a:solidFill>
                          <a:schemeClr val="lt1"/>
                        </a:solidFill>
                        <a:latin typeface="Montserrat"/>
                        <a:ea typeface="Montserrat"/>
                        <a:cs typeface="Montserrat"/>
                        <a:sym typeface="Montserrat"/>
                      </a:endParaRPr>
                    </a:p>
                  </a:txBody>
                  <a:tcPr marT="91425" marB="91425" marR="91425" marL="91425"/>
                </a:tc>
              </a:tr>
              <a:tr h="992300">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IAM-05: Access Key Management</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Long-lived access keys active for medtech-assessment-student; one unused.</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High</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Shared or unrotated credentials risk unauthorized PHI access.</a:t>
                      </a:r>
                      <a:endParaRPr sz="1200">
                        <a:solidFill>
                          <a:schemeClr val="lt1"/>
                        </a:solidFill>
                        <a:latin typeface="Montserrat"/>
                        <a:ea typeface="Montserrat"/>
                        <a:cs typeface="Montserrat"/>
                        <a:sym typeface="Montserrat"/>
                      </a:endParaRPr>
                    </a:p>
                  </a:txBody>
                  <a:tcPr marT="91425" marB="91425" marR="91425" marL="91425"/>
                </a:tc>
              </a:tr>
            </a:tbl>
          </a:graphicData>
        </a:graphic>
      </p:graphicFrame>
      <p:sp>
        <p:nvSpPr>
          <p:cNvPr id="227" name="Google Shape;227;g385da069e7b_7_410"/>
          <p:cNvSpPr txBox="1"/>
          <p:nvPr>
            <p:ph type="title"/>
          </p:nvPr>
        </p:nvSpPr>
        <p:spPr>
          <a:xfrm>
            <a:off x="938500" y="96525"/>
            <a:ext cx="7107000" cy="5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IAM Findings</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85da069e7b_7_8"/>
          <p:cNvSpPr txBox="1"/>
          <p:nvPr>
            <p:ph type="title"/>
          </p:nvPr>
        </p:nvSpPr>
        <p:spPr>
          <a:xfrm>
            <a:off x="938500" y="96525"/>
            <a:ext cx="7107000" cy="5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IAM Finding Evidences</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cxnSp>
        <p:nvCxnSpPr>
          <p:cNvPr id="233" name="Google Shape;233;g385da069e7b_7_8"/>
          <p:cNvCxnSpPr/>
          <p:nvPr/>
        </p:nvCxnSpPr>
        <p:spPr>
          <a:xfrm>
            <a:off x="1036800" y="965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34" name="Google Shape;234;g385da069e7b_7_8"/>
          <p:cNvPicPr preferRelativeResize="0"/>
          <p:nvPr/>
        </p:nvPicPr>
        <p:blipFill>
          <a:blip r:embed="rId3">
            <a:alphaModFix/>
          </a:blip>
          <a:stretch>
            <a:fillRect/>
          </a:stretch>
        </p:blipFill>
        <p:spPr>
          <a:xfrm>
            <a:off x="0" y="883388"/>
            <a:ext cx="4577301" cy="1742075"/>
          </a:xfrm>
          <a:prstGeom prst="rect">
            <a:avLst/>
          </a:prstGeom>
          <a:noFill/>
          <a:ln>
            <a:noFill/>
          </a:ln>
        </p:spPr>
      </p:pic>
      <p:pic>
        <p:nvPicPr>
          <p:cNvPr id="235" name="Google Shape;235;g385da069e7b_7_8"/>
          <p:cNvPicPr preferRelativeResize="0"/>
          <p:nvPr/>
        </p:nvPicPr>
        <p:blipFill>
          <a:blip r:embed="rId4">
            <a:alphaModFix/>
          </a:blip>
          <a:stretch>
            <a:fillRect/>
          </a:stretch>
        </p:blipFill>
        <p:spPr>
          <a:xfrm>
            <a:off x="5549625" y="3297363"/>
            <a:ext cx="3594376" cy="1595575"/>
          </a:xfrm>
          <a:prstGeom prst="rect">
            <a:avLst/>
          </a:prstGeom>
          <a:noFill/>
          <a:ln>
            <a:noFill/>
          </a:ln>
        </p:spPr>
      </p:pic>
      <p:pic>
        <p:nvPicPr>
          <p:cNvPr id="236" name="Google Shape;236;g385da069e7b_7_8"/>
          <p:cNvPicPr preferRelativeResize="0"/>
          <p:nvPr/>
        </p:nvPicPr>
        <p:blipFill>
          <a:blip r:embed="rId5">
            <a:alphaModFix/>
          </a:blip>
          <a:stretch>
            <a:fillRect/>
          </a:stretch>
        </p:blipFill>
        <p:spPr>
          <a:xfrm>
            <a:off x="9" y="3412337"/>
            <a:ext cx="5549625" cy="1423650"/>
          </a:xfrm>
          <a:prstGeom prst="rect">
            <a:avLst/>
          </a:prstGeom>
          <a:noFill/>
          <a:ln>
            <a:noFill/>
          </a:ln>
        </p:spPr>
      </p:pic>
      <p:pic>
        <p:nvPicPr>
          <p:cNvPr id="237" name="Google Shape;237;g385da069e7b_7_8"/>
          <p:cNvPicPr preferRelativeResize="0"/>
          <p:nvPr/>
        </p:nvPicPr>
        <p:blipFill>
          <a:blip r:embed="rId6">
            <a:alphaModFix/>
          </a:blip>
          <a:stretch>
            <a:fillRect/>
          </a:stretch>
        </p:blipFill>
        <p:spPr>
          <a:xfrm>
            <a:off x="4659125" y="883400"/>
            <a:ext cx="4577301" cy="179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7"/>
          <p:cNvSpPr txBox="1"/>
          <p:nvPr>
            <p:ph type="title"/>
          </p:nvPr>
        </p:nvSpPr>
        <p:spPr>
          <a:xfrm>
            <a:off x="938500" y="445025"/>
            <a:ext cx="4629300" cy="5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S3 Buckets DSP Findings </a:t>
            </a:r>
            <a:endParaRPr>
              <a:solidFill>
                <a:schemeClr val="accent1"/>
              </a:solidFill>
            </a:endParaRPr>
          </a:p>
        </p:txBody>
      </p:sp>
      <p:sp>
        <p:nvSpPr>
          <p:cNvPr id="243" name="Google Shape;243;p7"/>
          <p:cNvSpPr txBox="1"/>
          <p:nvPr>
            <p:ph idx="1" type="body"/>
          </p:nvPr>
        </p:nvSpPr>
        <p:spPr>
          <a:xfrm>
            <a:off x="198025" y="1071450"/>
            <a:ext cx="3954900" cy="27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Critical – Patient Records (PHI)</a:t>
            </a:r>
            <a:endParaRPr b="1" sz="1100"/>
          </a:p>
          <a:p>
            <a:pPr indent="0" lvl="0" marL="0" rtl="0" algn="l">
              <a:lnSpc>
                <a:spcPct val="115000"/>
              </a:lnSpc>
              <a:spcBef>
                <a:spcPts val="1200"/>
              </a:spcBef>
              <a:spcAft>
                <a:spcPts val="0"/>
              </a:spcAft>
              <a:buNone/>
            </a:pPr>
            <a:r>
              <a:rPr lang="en" sz="1100"/>
              <a:t>Sensitive information is stored without KMS encryption, versioning, or access logging. Violates HIPAA’s requirements for encryption and integrity, creating the highest compliance and breach risk.</a:t>
            </a:r>
            <a:endParaRPr sz="1100"/>
          </a:p>
          <a:p>
            <a:pPr indent="0" lvl="0" marL="0" rtl="0" algn="l">
              <a:lnSpc>
                <a:spcPct val="115000"/>
              </a:lnSpc>
              <a:spcBef>
                <a:spcPts val="1200"/>
              </a:spcBef>
              <a:spcAft>
                <a:spcPts val="0"/>
              </a:spcAft>
              <a:buNone/>
            </a:pPr>
            <a:r>
              <a:rPr b="1" lang="en" sz="1100"/>
              <a:t>High – CloudTrail Audit Logs</a:t>
            </a:r>
            <a:endParaRPr b="1" sz="1100"/>
          </a:p>
          <a:p>
            <a:pPr indent="0" lvl="0" marL="0" rtl="0" algn="l">
              <a:lnSpc>
                <a:spcPct val="115000"/>
              </a:lnSpc>
              <a:spcBef>
                <a:spcPts val="1200"/>
              </a:spcBef>
              <a:spcAft>
                <a:spcPts val="0"/>
              </a:spcAft>
              <a:buNone/>
            </a:pPr>
            <a:r>
              <a:rPr lang="en" sz="1100"/>
              <a:t>Audit logs lack immutability, versioning, and defined retention. In a security incident, this would prevent reliable forensic investigatio</a:t>
            </a:r>
            <a:r>
              <a:rPr lang="en" sz="1100"/>
              <a:t>n</a:t>
            </a:r>
            <a:endParaRPr b="1" sz="1100"/>
          </a:p>
          <a:p>
            <a:pPr indent="0" lvl="0" marL="0" rtl="0" algn="l">
              <a:lnSpc>
                <a:spcPct val="115000"/>
              </a:lnSpc>
              <a:spcBef>
                <a:spcPts val="1200"/>
              </a:spcBef>
              <a:spcAft>
                <a:spcPts val="0"/>
              </a:spcAft>
              <a:buNone/>
            </a:pPr>
            <a:r>
              <a:rPr b="1" lang="en" sz="1100"/>
              <a:t>Medium – AI Training and System Logs</a:t>
            </a:r>
            <a:endParaRPr b="1" sz="1100"/>
          </a:p>
          <a:p>
            <a:pPr indent="0" lvl="0" marL="0" rtl="0" algn="l">
              <a:lnSpc>
                <a:spcPct val="115000"/>
              </a:lnSpc>
              <a:spcBef>
                <a:spcPts val="1200"/>
              </a:spcBef>
              <a:spcAft>
                <a:spcPts val="1200"/>
              </a:spcAft>
              <a:buNone/>
            </a:pPr>
            <a:r>
              <a:rPr lang="en" sz="1100"/>
              <a:t>AI and log buckets are unencrypted, unclassified, and lack lifecycle management. </a:t>
            </a:r>
            <a:endParaRPr b="1" sz="1100"/>
          </a:p>
        </p:txBody>
      </p:sp>
      <p:cxnSp>
        <p:nvCxnSpPr>
          <p:cNvPr id="244" name="Google Shape;244;p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245" name="Google Shape;245;p7"/>
          <p:cNvPicPr preferRelativeResize="0"/>
          <p:nvPr/>
        </p:nvPicPr>
        <p:blipFill>
          <a:blip r:embed="rId3">
            <a:alphaModFix/>
          </a:blip>
          <a:stretch>
            <a:fillRect/>
          </a:stretch>
        </p:blipFill>
        <p:spPr>
          <a:xfrm>
            <a:off x="4087525" y="1126213"/>
            <a:ext cx="4886700" cy="28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85da069e7b_5_6"/>
          <p:cNvSpPr txBox="1"/>
          <p:nvPr>
            <p:ph type="title"/>
          </p:nvPr>
        </p:nvSpPr>
        <p:spPr>
          <a:xfrm>
            <a:off x="198025" y="445025"/>
            <a:ext cx="7344600" cy="5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DSP - </a:t>
            </a:r>
            <a:r>
              <a:rPr lang="en"/>
              <a:t>Compliance &amp; </a:t>
            </a:r>
            <a:r>
              <a:rPr lang="en"/>
              <a:t>AWS Remediations</a:t>
            </a:r>
            <a:endParaRPr>
              <a:solidFill>
                <a:schemeClr val="accent1"/>
              </a:solidFill>
            </a:endParaRPr>
          </a:p>
        </p:txBody>
      </p:sp>
      <p:sp>
        <p:nvSpPr>
          <p:cNvPr id="251" name="Google Shape;251;g385da069e7b_5_6"/>
          <p:cNvSpPr txBox="1"/>
          <p:nvPr>
            <p:ph idx="1" type="body"/>
          </p:nvPr>
        </p:nvSpPr>
        <p:spPr>
          <a:xfrm>
            <a:off x="198025" y="1071450"/>
            <a:ext cx="4260000" cy="276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Patient Records – Critical</a:t>
            </a:r>
            <a:endParaRPr b="1" sz="1100"/>
          </a:p>
          <a:p>
            <a:pPr indent="0" lvl="0" marL="0" rtl="0" algn="l">
              <a:lnSpc>
                <a:spcPct val="115000"/>
              </a:lnSpc>
              <a:spcBef>
                <a:spcPts val="1200"/>
              </a:spcBef>
              <a:spcAft>
                <a:spcPts val="0"/>
              </a:spcAft>
              <a:buNone/>
            </a:pPr>
            <a:r>
              <a:rPr lang="en" sz="1100"/>
              <a:t>SSE-S3 only; versioning, logging, Object Lock disabled.</a:t>
            </a:r>
            <a:endParaRPr sz="1100"/>
          </a:p>
          <a:p>
            <a:pPr indent="0" lvl="0" marL="0" rtl="0" algn="l">
              <a:lnSpc>
                <a:spcPct val="115000"/>
              </a:lnSpc>
              <a:spcBef>
                <a:spcPts val="1200"/>
              </a:spcBef>
              <a:spcAft>
                <a:spcPts val="0"/>
              </a:spcAft>
              <a:buNone/>
            </a:pPr>
            <a:r>
              <a:rPr lang="en" sz="1100"/>
              <a:t>Enable SSE-KMS, Versioning, Object Lock, 6-yr retention. HIPAA: §164.312(a)(2)(iv)(1) CCM: DSP-03, DSP-06, DSP-08</a:t>
            </a:r>
            <a:endParaRPr sz="1100"/>
          </a:p>
          <a:p>
            <a:pPr indent="0" lvl="0" marL="0" rtl="0" algn="l">
              <a:lnSpc>
                <a:spcPct val="115000"/>
              </a:lnSpc>
              <a:spcBef>
                <a:spcPts val="1200"/>
              </a:spcBef>
              <a:spcAft>
                <a:spcPts val="0"/>
              </a:spcAft>
              <a:buNone/>
            </a:pPr>
            <a:r>
              <a:rPr b="1" lang="en" sz="1100"/>
              <a:t>CloudTrail Logs – High</a:t>
            </a:r>
            <a:endParaRPr b="1" sz="1100"/>
          </a:p>
          <a:p>
            <a:pPr indent="0" lvl="0" marL="0" rtl="0" algn="l">
              <a:lnSpc>
                <a:spcPct val="115000"/>
              </a:lnSpc>
              <a:spcBef>
                <a:spcPts val="1200"/>
              </a:spcBef>
              <a:spcAft>
                <a:spcPts val="0"/>
              </a:spcAft>
              <a:buNone/>
            </a:pPr>
            <a:r>
              <a:rPr lang="en" sz="1100"/>
              <a:t>No immutability or lifecycle; SSE-S3 only.</a:t>
            </a:r>
            <a:endParaRPr sz="1100"/>
          </a:p>
          <a:p>
            <a:pPr indent="0" lvl="0" marL="0" rtl="0" algn="l">
              <a:lnSpc>
                <a:spcPct val="115000"/>
              </a:lnSpc>
              <a:spcBef>
                <a:spcPts val="1200"/>
              </a:spcBef>
              <a:spcAft>
                <a:spcPts val="0"/>
              </a:spcAft>
              <a:buNone/>
            </a:pPr>
            <a:r>
              <a:rPr lang="en" sz="1100"/>
              <a:t>Add Object Lock, KMS, retention ≥ 6 yrs; restrict write access.</a:t>
            </a:r>
            <a:r>
              <a:rPr lang="en" sz="1100"/>
              <a:t>• HIPAA: §164.312(b) CCM: LOG-01, DSP-06</a:t>
            </a:r>
            <a:endParaRPr sz="1100"/>
          </a:p>
          <a:p>
            <a:pPr indent="0" lvl="0" marL="0" rtl="0" algn="l">
              <a:lnSpc>
                <a:spcPct val="115000"/>
              </a:lnSpc>
              <a:spcBef>
                <a:spcPts val="1200"/>
              </a:spcBef>
              <a:spcAft>
                <a:spcPts val="0"/>
              </a:spcAft>
              <a:buNone/>
            </a:pPr>
            <a:r>
              <a:rPr b="1" lang="en" sz="1100"/>
              <a:t>AI Training Data – Medium</a:t>
            </a:r>
            <a:endParaRPr b="1" sz="1100"/>
          </a:p>
          <a:p>
            <a:pPr indent="0" lvl="0" marL="0" rtl="0" algn="l">
              <a:lnSpc>
                <a:spcPct val="115000"/>
              </a:lnSpc>
              <a:spcBef>
                <a:spcPts val="1200"/>
              </a:spcBef>
              <a:spcAft>
                <a:spcPts val="0"/>
              </a:spcAft>
              <a:buNone/>
            </a:pPr>
            <a:r>
              <a:rPr lang="en" sz="1100"/>
              <a:t>Unclassified, unencrypted (SSE-S3); no versioning/logging.</a:t>
            </a:r>
            <a:endParaRPr sz="1100"/>
          </a:p>
          <a:p>
            <a:pPr indent="0" lvl="0" marL="0" rtl="0" algn="l">
              <a:lnSpc>
                <a:spcPct val="115000"/>
              </a:lnSpc>
              <a:spcBef>
                <a:spcPts val="1200"/>
              </a:spcBef>
              <a:spcAft>
                <a:spcPts val="1200"/>
              </a:spcAft>
              <a:buNone/>
            </a:pPr>
            <a:r>
              <a:rPr lang="en" sz="1100"/>
              <a:t>Apply SSE-KMS, Versioning, Classification Tags, VPC isolation. HIPAA: §164.312(a)(2)(iv),CCM: DSP-02, DSP-03 • OWASP LLM: A1, A2</a:t>
            </a:r>
            <a:endParaRPr b="1" sz="1100"/>
          </a:p>
        </p:txBody>
      </p:sp>
      <p:cxnSp>
        <p:nvCxnSpPr>
          <p:cNvPr id="252" name="Google Shape;252;g385da069e7b_5_6"/>
          <p:cNvCxnSpPr/>
          <p:nvPr/>
        </p:nvCxnSpPr>
        <p:spPr>
          <a:xfrm>
            <a:off x="198025" y="3651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53" name="Google Shape;253;g385da069e7b_5_6"/>
          <p:cNvPicPr preferRelativeResize="0"/>
          <p:nvPr/>
        </p:nvPicPr>
        <p:blipFill rotWithShape="1">
          <a:blip r:embed="rId3">
            <a:alphaModFix/>
          </a:blip>
          <a:srcRect b="0" l="0" r="63040" t="0"/>
          <a:stretch/>
        </p:blipFill>
        <p:spPr>
          <a:xfrm>
            <a:off x="4491300" y="1123500"/>
            <a:ext cx="2383950" cy="1281800"/>
          </a:xfrm>
          <a:prstGeom prst="rect">
            <a:avLst/>
          </a:prstGeom>
          <a:noFill/>
          <a:ln>
            <a:noFill/>
          </a:ln>
        </p:spPr>
      </p:pic>
      <p:pic>
        <p:nvPicPr>
          <p:cNvPr id="254" name="Google Shape;254;g385da069e7b_5_6"/>
          <p:cNvPicPr preferRelativeResize="0"/>
          <p:nvPr/>
        </p:nvPicPr>
        <p:blipFill rotWithShape="1">
          <a:blip r:embed="rId4">
            <a:alphaModFix/>
          </a:blip>
          <a:srcRect b="0" l="0" r="65688" t="0"/>
          <a:stretch/>
        </p:blipFill>
        <p:spPr>
          <a:xfrm>
            <a:off x="7024050" y="3158275"/>
            <a:ext cx="2039326" cy="1447800"/>
          </a:xfrm>
          <a:prstGeom prst="rect">
            <a:avLst/>
          </a:prstGeom>
          <a:noFill/>
          <a:ln>
            <a:noFill/>
          </a:ln>
        </p:spPr>
      </p:pic>
      <p:pic>
        <p:nvPicPr>
          <p:cNvPr id="255" name="Google Shape;255;g385da069e7b_5_6"/>
          <p:cNvPicPr preferRelativeResize="0"/>
          <p:nvPr/>
        </p:nvPicPr>
        <p:blipFill rotWithShape="1">
          <a:blip r:embed="rId5">
            <a:alphaModFix/>
          </a:blip>
          <a:srcRect b="37980" l="0" r="78336" t="0"/>
          <a:stretch/>
        </p:blipFill>
        <p:spPr>
          <a:xfrm>
            <a:off x="7095325" y="1863277"/>
            <a:ext cx="1678875" cy="1055250"/>
          </a:xfrm>
          <a:prstGeom prst="rect">
            <a:avLst/>
          </a:prstGeom>
          <a:noFill/>
          <a:ln>
            <a:noFill/>
          </a:ln>
        </p:spPr>
      </p:pic>
      <p:pic>
        <p:nvPicPr>
          <p:cNvPr id="256" name="Google Shape;256;g385da069e7b_5_6"/>
          <p:cNvPicPr preferRelativeResize="0"/>
          <p:nvPr/>
        </p:nvPicPr>
        <p:blipFill rotWithShape="1">
          <a:blip r:embed="rId6">
            <a:alphaModFix/>
          </a:blip>
          <a:srcRect b="0" l="0" r="69533" t="0"/>
          <a:stretch/>
        </p:blipFill>
        <p:spPr>
          <a:xfrm>
            <a:off x="4698350" y="2709275"/>
            <a:ext cx="2156647" cy="112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
          <p:cNvSpPr txBox="1"/>
          <p:nvPr>
            <p:ph type="ctrTitle"/>
          </p:nvPr>
        </p:nvSpPr>
        <p:spPr>
          <a:xfrm>
            <a:off x="-67775" y="65025"/>
            <a:ext cx="3624000" cy="137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600">
                <a:solidFill>
                  <a:schemeClr val="dk1"/>
                </a:solidFill>
              </a:rPr>
              <a:t>IVS</a:t>
            </a:r>
            <a:endParaRPr sz="3600">
              <a:solidFill>
                <a:schemeClr val="dk1"/>
              </a:solidFill>
            </a:endParaRPr>
          </a:p>
          <a:p>
            <a:pPr indent="0" lvl="0" marL="0" rtl="0" algn="ctr">
              <a:lnSpc>
                <a:spcPct val="100000"/>
              </a:lnSpc>
              <a:spcBef>
                <a:spcPts val="0"/>
              </a:spcBef>
              <a:spcAft>
                <a:spcPts val="0"/>
              </a:spcAft>
              <a:buSzPts val="3000"/>
              <a:buNone/>
            </a:pPr>
            <a:r>
              <a:rPr lang="en" sz="2300">
                <a:solidFill>
                  <a:schemeClr val="dk1"/>
                </a:solidFill>
                <a:latin typeface="Arial"/>
                <a:ea typeface="Arial"/>
                <a:cs typeface="Arial"/>
                <a:sym typeface="Arial"/>
              </a:rPr>
              <a:t>Infrastructure &amp; </a:t>
            </a:r>
            <a:r>
              <a:rPr lang="en" sz="2300">
                <a:solidFill>
                  <a:schemeClr val="dk1"/>
                </a:solidFill>
                <a:latin typeface="Arial"/>
                <a:ea typeface="Arial"/>
                <a:cs typeface="Arial"/>
                <a:sym typeface="Arial"/>
              </a:rPr>
              <a:t>Virtualization</a:t>
            </a:r>
            <a:r>
              <a:rPr lang="en" sz="2300">
                <a:solidFill>
                  <a:schemeClr val="dk1"/>
                </a:solidFill>
                <a:latin typeface="Arial"/>
                <a:ea typeface="Arial"/>
                <a:cs typeface="Arial"/>
                <a:sym typeface="Arial"/>
              </a:rPr>
              <a:t> Security</a:t>
            </a:r>
            <a:endParaRPr sz="3500">
              <a:solidFill>
                <a:schemeClr val="dk1"/>
              </a:solidFill>
            </a:endParaRPr>
          </a:p>
          <a:p>
            <a:pPr indent="0" lvl="0" marL="0" rtl="0" algn="ctr">
              <a:lnSpc>
                <a:spcPct val="100000"/>
              </a:lnSpc>
              <a:spcBef>
                <a:spcPts val="0"/>
              </a:spcBef>
              <a:spcAft>
                <a:spcPts val="0"/>
              </a:spcAft>
              <a:buSzPts val="3000"/>
              <a:buNone/>
            </a:pPr>
            <a:r>
              <a:rPr lang="en" sz="3600">
                <a:solidFill>
                  <a:schemeClr val="dk1"/>
                </a:solidFill>
              </a:rPr>
              <a:t> </a:t>
            </a:r>
            <a:endParaRPr sz="3600">
              <a:solidFill>
                <a:schemeClr val="dk1"/>
              </a:solidFill>
            </a:endParaRPr>
          </a:p>
          <a:p>
            <a:pPr indent="0" lvl="0" marL="0" rtl="0" algn="ctr">
              <a:lnSpc>
                <a:spcPct val="100000"/>
              </a:lnSpc>
              <a:spcBef>
                <a:spcPts val="0"/>
              </a:spcBef>
              <a:spcAft>
                <a:spcPts val="0"/>
              </a:spcAft>
              <a:buSzPts val="3000"/>
              <a:buNone/>
            </a:pPr>
            <a:r>
              <a:t/>
            </a:r>
            <a:endParaRPr sz="3600">
              <a:solidFill>
                <a:schemeClr val="dk1"/>
              </a:solidFill>
            </a:endParaRPr>
          </a:p>
          <a:p>
            <a:pPr indent="0" lvl="0" marL="0" rtl="0" algn="ctr">
              <a:lnSpc>
                <a:spcPct val="100000"/>
              </a:lnSpc>
              <a:spcBef>
                <a:spcPts val="0"/>
              </a:spcBef>
              <a:spcAft>
                <a:spcPts val="0"/>
              </a:spcAft>
              <a:buSzPts val="3000"/>
              <a:buNone/>
            </a:pPr>
            <a:r>
              <a:t/>
            </a:r>
            <a:endParaRPr sz="3600">
              <a:solidFill>
                <a:schemeClr val="dk1"/>
              </a:solidFill>
            </a:endParaRPr>
          </a:p>
          <a:p>
            <a:pPr indent="0" lvl="0" marL="0" rtl="0" algn="ctr">
              <a:lnSpc>
                <a:spcPct val="100000"/>
              </a:lnSpc>
              <a:spcBef>
                <a:spcPts val="0"/>
              </a:spcBef>
              <a:spcAft>
                <a:spcPts val="0"/>
              </a:spcAft>
              <a:buSzPts val="3000"/>
              <a:buNone/>
            </a:pPr>
            <a:r>
              <a:t/>
            </a:r>
            <a:endParaRPr sz="3600">
              <a:solidFill>
                <a:schemeClr val="dk1"/>
              </a:solidFill>
            </a:endParaRPr>
          </a:p>
        </p:txBody>
      </p:sp>
      <p:sp>
        <p:nvSpPr>
          <p:cNvPr id="262" name="Google Shape;262;p5"/>
          <p:cNvSpPr txBox="1"/>
          <p:nvPr>
            <p:ph idx="1" type="subTitle"/>
          </p:nvPr>
        </p:nvSpPr>
        <p:spPr>
          <a:xfrm>
            <a:off x="4400200" y="284375"/>
            <a:ext cx="3103500" cy="8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b="1" lang="en" sz="1900">
                <a:solidFill>
                  <a:schemeClr val="lt1"/>
                </a:solidFill>
                <a:latin typeface="Montserrat ExtraBold"/>
                <a:ea typeface="Montserrat ExtraBold"/>
                <a:cs typeface="Montserrat ExtraBold"/>
                <a:sym typeface="Montserrat ExtraBold"/>
              </a:rPr>
              <a:t>SSH bastion host</a:t>
            </a:r>
            <a:endParaRPr b="1" sz="19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SzPts val="3000"/>
              <a:buNone/>
            </a:pPr>
            <a:r>
              <a:rPr b="1" lang="en" sz="1300">
                <a:solidFill>
                  <a:schemeClr val="lt1"/>
                </a:solidFill>
                <a:latin typeface="Arial"/>
                <a:ea typeface="Arial"/>
                <a:cs typeface="Arial"/>
                <a:sym typeface="Arial"/>
              </a:rPr>
              <a:t>CCM:</a:t>
            </a:r>
            <a:r>
              <a:rPr lang="en" sz="1300">
                <a:solidFill>
                  <a:schemeClr val="lt1"/>
                </a:solidFill>
                <a:latin typeface="Arial"/>
                <a:ea typeface="Arial"/>
                <a:cs typeface="Arial"/>
                <a:sym typeface="Arial"/>
              </a:rPr>
              <a:t> </a:t>
            </a:r>
            <a:r>
              <a:rPr lang="en" sz="1300">
                <a:solidFill>
                  <a:schemeClr val="lt1"/>
                </a:solidFill>
                <a:latin typeface="Arial"/>
                <a:ea typeface="Arial"/>
                <a:cs typeface="Arial"/>
                <a:sym typeface="Arial"/>
              </a:rPr>
              <a:t>IVS-03 (Network Security)</a:t>
            </a:r>
            <a:endParaRPr sz="1300">
              <a:solidFill>
                <a:schemeClr val="lt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3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b="1" sz="1300">
              <a:solidFill>
                <a:schemeClr val="lt1"/>
              </a:solidFill>
              <a:latin typeface="Arial"/>
              <a:ea typeface="Arial"/>
              <a:cs typeface="Arial"/>
              <a:sym typeface="Arial"/>
            </a:endParaRPr>
          </a:p>
          <a:p>
            <a:pPr indent="0" lvl="0" marL="0" rtl="0" algn="ctr">
              <a:spcBef>
                <a:spcPts val="0"/>
              </a:spcBef>
              <a:spcAft>
                <a:spcPts val="0"/>
              </a:spcAft>
              <a:buNone/>
            </a:pPr>
            <a:r>
              <a:t/>
            </a:r>
            <a:endParaRPr sz="1300">
              <a:solidFill>
                <a:schemeClr val="dk1"/>
              </a:solidFill>
              <a:latin typeface="Arial"/>
              <a:ea typeface="Arial"/>
              <a:cs typeface="Arial"/>
              <a:sym typeface="Arial"/>
            </a:endParaRPr>
          </a:p>
        </p:txBody>
      </p:sp>
      <p:sp>
        <p:nvSpPr>
          <p:cNvPr id="263" name="Google Shape;263;p5"/>
          <p:cNvSpPr txBox="1"/>
          <p:nvPr/>
        </p:nvSpPr>
        <p:spPr>
          <a:xfrm>
            <a:off x="5260900" y="2356225"/>
            <a:ext cx="2242800" cy="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264" name="Google Shape;264;p5"/>
          <p:cNvPicPr preferRelativeResize="0"/>
          <p:nvPr/>
        </p:nvPicPr>
        <p:blipFill rotWithShape="1">
          <a:blip r:embed="rId3">
            <a:alphaModFix/>
          </a:blip>
          <a:srcRect b="0" l="0" r="0" t="40716"/>
          <a:stretch/>
        </p:blipFill>
        <p:spPr>
          <a:xfrm>
            <a:off x="3055613" y="3626075"/>
            <a:ext cx="5387150" cy="1276674"/>
          </a:xfrm>
          <a:prstGeom prst="rect">
            <a:avLst/>
          </a:prstGeom>
          <a:noFill/>
          <a:ln>
            <a:noFill/>
          </a:ln>
        </p:spPr>
      </p:pic>
      <p:pic>
        <p:nvPicPr>
          <p:cNvPr id="265" name="Google Shape;265;p5"/>
          <p:cNvPicPr preferRelativeResize="0"/>
          <p:nvPr/>
        </p:nvPicPr>
        <p:blipFill>
          <a:blip r:embed="rId4">
            <a:alphaModFix/>
          </a:blip>
          <a:stretch>
            <a:fillRect/>
          </a:stretch>
        </p:blipFill>
        <p:spPr>
          <a:xfrm>
            <a:off x="3648982" y="953000"/>
            <a:ext cx="4889730" cy="2279600"/>
          </a:xfrm>
          <a:prstGeom prst="rect">
            <a:avLst/>
          </a:prstGeom>
          <a:noFill/>
          <a:ln>
            <a:noFill/>
          </a:ln>
        </p:spPr>
      </p:pic>
      <p:sp>
        <p:nvSpPr>
          <p:cNvPr id="266" name="Google Shape;266;p5"/>
          <p:cNvSpPr txBox="1"/>
          <p:nvPr>
            <p:ph idx="1" type="subTitle"/>
          </p:nvPr>
        </p:nvSpPr>
        <p:spPr>
          <a:xfrm>
            <a:off x="-125100" y="4187525"/>
            <a:ext cx="3420900" cy="8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b="1" lang="en" sz="1900">
                <a:solidFill>
                  <a:schemeClr val="lt1"/>
                </a:solidFill>
                <a:latin typeface="Montserrat ExtraBold"/>
                <a:ea typeface="Montserrat ExtraBold"/>
                <a:cs typeface="Montserrat ExtraBold"/>
                <a:sym typeface="Montserrat ExtraBold"/>
              </a:rPr>
              <a:t>Default VPC</a:t>
            </a:r>
            <a:endParaRPr b="1" sz="1600">
              <a:solidFill>
                <a:srgbClr val="FF9900"/>
              </a:solidFill>
            </a:endParaRPr>
          </a:p>
          <a:p>
            <a:pPr indent="0" lvl="0" marL="0" rtl="0" algn="ctr">
              <a:spcBef>
                <a:spcPts val="0"/>
              </a:spcBef>
              <a:spcAft>
                <a:spcPts val="0"/>
              </a:spcAft>
              <a:buSzPts val="3000"/>
              <a:buNone/>
            </a:pPr>
            <a:r>
              <a:rPr b="1" lang="en">
                <a:solidFill>
                  <a:schemeClr val="lt1"/>
                </a:solidFill>
                <a:latin typeface="Arial"/>
                <a:ea typeface="Arial"/>
                <a:cs typeface="Arial"/>
                <a:sym typeface="Arial"/>
              </a:rPr>
              <a:t>CCM:</a:t>
            </a:r>
            <a:r>
              <a:rPr b="1" lang="en">
                <a:solidFill>
                  <a:schemeClr val="lt1"/>
                </a:solidFill>
                <a:latin typeface="Arial"/>
                <a:ea typeface="Arial"/>
                <a:cs typeface="Arial"/>
                <a:sym typeface="Arial"/>
              </a:rPr>
              <a:t> </a:t>
            </a:r>
            <a:r>
              <a:rPr b="1" lang="en" sz="1200">
                <a:solidFill>
                  <a:schemeClr val="lt1"/>
                </a:solidFill>
                <a:latin typeface="Arial"/>
                <a:ea typeface="Arial"/>
                <a:cs typeface="Arial"/>
                <a:sym typeface="Arial"/>
              </a:rPr>
              <a:t>IVS-08 </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SzPts val="1400"/>
              <a:buNone/>
            </a:pPr>
            <a:r>
              <a:rPr b="1" lang="en" sz="1200">
                <a:solidFill>
                  <a:schemeClr val="lt1"/>
                </a:solidFill>
                <a:latin typeface="Arial"/>
                <a:ea typeface="Arial"/>
                <a:cs typeface="Arial"/>
                <a:sym typeface="Arial"/>
              </a:rPr>
              <a:t>(Network Architecture Documentation)</a:t>
            </a:r>
            <a:endParaRPr b="1">
              <a:solidFill>
                <a:schemeClr val="lt1"/>
              </a:solidFill>
              <a:latin typeface="Arial"/>
              <a:ea typeface="Arial"/>
              <a:cs typeface="Arial"/>
              <a:sym typeface="Arial"/>
            </a:endParaRPr>
          </a:p>
          <a:p>
            <a:pPr indent="0" lvl="0" marL="0" rtl="0" algn="ctr">
              <a:lnSpc>
                <a:spcPct val="100000"/>
              </a:lnSpc>
              <a:spcBef>
                <a:spcPts val="0"/>
              </a:spcBef>
              <a:spcAft>
                <a:spcPts val="0"/>
              </a:spcAft>
              <a:buSzPts val="1400"/>
              <a:buNone/>
            </a:pPr>
            <a:r>
              <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400"/>
              <a:buNone/>
            </a:pPr>
            <a:r>
              <a:t/>
            </a:r>
            <a:endParaRPr b="1" sz="13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t/>
            </a:r>
            <a:endParaRPr b="1" sz="1300">
              <a:solidFill>
                <a:schemeClr val="lt1"/>
              </a:solidFill>
              <a:latin typeface="Arial"/>
              <a:ea typeface="Arial"/>
              <a:cs typeface="Arial"/>
              <a:sym typeface="Arial"/>
            </a:endParaRPr>
          </a:p>
          <a:p>
            <a:pPr indent="0" lvl="0" marL="0" rtl="0" algn="ctr">
              <a:lnSpc>
                <a:spcPct val="100000"/>
              </a:lnSpc>
              <a:spcBef>
                <a:spcPts val="0"/>
              </a:spcBef>
              <a:spcAft>
                <a:spcPts val="0"/>
              </a:spcAft>
              <a:buSzPts val="1400"/>
              <a:buNone/>
            </a:pPr>
            <a:r>
              <a:t/>
            </a:r>
            <a:endParaRPr b="1" sz="1300">
              <a:solidFill>
                <a:schemeClr val="lt1"/>
              </a:solidFill>
              <a:latin typeface="Arial"/>
              <a:ea typeface="Arial"/>
              <a:cs typeface="Arial"/>
              <a:sym typeface="Arial"/>
            </a:endParaRPr>
          </a:p>
          <a:p>
            <a:pPr indent="0" lvl="0" marL="0" rtl="0" algn="ctr">
              <a:spcBef>
                <a:spcPts val="0"/>
              </a:spcBef>
              <a:spcAft>
                <a:spcPts val="0"/>
              </a:spcAft>
              <a:buNone/>
            </a:pPr>
            <a:r>
              <a:t/>
            </a:r>
            <a:endParaRPr sz="1300">
              <a:solidFill>
                <a:schemeClr val="dk1"/>
              </a:solidFill>
              <a:latin typeface="Arial"/>
              <a:ea typeface="Arial"/>
              <a:cs typeface="Arial"/>
              <a:sym typeface="Arial"/>
            </a:endParaRPr>
          </a:p>
        </p:txBody>
      </p:sp>
      <p:sp>
        <p:nvSpPr>
          <p:cNvPr id="267" name="Google Shape;267;p5"/>
          <p:cNvSpPr/>
          <p:nvPr/>
        </p:nvSpPr>
        <p:spPr>
          <a:xfrm>
            <a:off x="3924838" y="2621100"/>
            <a:ext cx="4338000" cy="527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8" name="Google Shape;268;p5"/>
          <p:cNvSpPr/>
          <p:nvPr/>
        </p:nvSpPr>
        <p:spPr>
          <a:xfrm>
            <a:off x="3280338" y="4395725"/>
            <a:ext cx="4937700" cy="400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9" name="Google Shape;269;p5"/>
          <p:cNvSpPr txBox="1"/>
          <p:nvPr/>
        </p:nvSpPr>
        <p:spPr>
          <a:xfrm>
            <a:off x="5442775" y="13027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Montserrat"/>
                <a:ea typeface="Montserrat"/>
                <a:cs typeface="Montserrat"/>
                <a:sym typeface="Montserrat"/>
              </a:rPr>
              <a:t>CRITICAL</a:t>
            </a:r>
            <a:endParaRPr b="1">
              <a:solidFill>
                <a:srgbClr val="FF0000"/>
              </a:solidFill>
              <a:latin typeface="Montserrat"/>
              <a:ea typeface="Montserrat"/>
              <a:cs typeface="Montserrat"/>
              <a:sym typeface="Montserrat"/>
            </a:endParaRPr>
          </a:p>
        </p:txBody>
      </p:sp>
      <p:sp>
        <p:nvSpPr>
          <p:cNvPr id="270" name="Google Shape;270;p5"/>
          <p:cNvSpPr txBox="1"/>
          <p:nvPr/>
        </p:nvSpPr>
        <p:spPr>
          <a:xfrm>
            <a:off x="5562700" y="3774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9900"/>
                </a:solidFill>
                <a:latin typeface="Montserrat"/>
                <a:ea typeface="Montserrat"/>
                <a:cs typeface="Montserrat"/>
                <a:sym typeface="Montserrat"/>
              </a:rPr>
              <a:t>HIGH</a:t>
            </a:r>
            <a:endParaRPr/>
          </a:p>
        </p:txBody>
      </p:sp>
      <p:sp>
        <p:nvSpPr>
          <p:cNvPr id="271" name="Google Shape;271;p5"/>
          <p:cNvSpPr txBox="1"/>
          <p:nvPr/>
        </p:nvSpPr>
        <p:spPr>
          <a:xfrm>
            <a:off x="0" y="1529406"/>
            <a:ext cx="30000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lt1"/>
                </a:solidFill>
                <a:latin typeface="Montserrat"/>
                <a:ea typeface="Montserrat"/>
                <a:cs typeface="Montserrat"/>
                <a:sym typeface="Montserrat"/>
              </a:rPr>
              <a:t>Business Impact:</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AutoNum type="arabicPeriod"/>
            </a:pPr>
            <a:r>
              <a:rPr lang="en" sz="1100">
                <a:solidFill>
                  <a:schemeClr val="lt1"/>
                </a:solidFill>
                <a:latin typeface="Montserrat"/>
                <a:ea typeface="Montserrat"/>
                <a:cs typeface="Montserrat"/>
                <a:sym typeface="Montserrat"/>
              </a:rPr>
              <a:t>Hackers can break into web servers </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AutoNum type="arabicPeriod"/>
            </a:pPr>
            <a:r>
              <a:rPr lang="en" sz="1100">
                <a:solidFill>
                  <a:schemeClr val="lt1"/>
                </a:solidFill>
                <a:latin typeface="Montserrat"/>
                <a:ea typeface="Montserrat"/>
                <a:cs typeface="Montserrat"/>
                <a:sym typeface="Montserrat"/>
              </a:rPr>
              <a:t>A</a:t>
            </a:r>
            <a:r>
              <a:rPr lang="en" sz="1100">
                <a:solidFill>
                  <a:schemeClr val="lt1"/>
                </a:solidFill>
                <a:latin typeface="Montserrat"/>
                <a:ea typeface="Montserrat"/>
                <a:cs typeface="Montserrat"/>
                <a:sym typeface="Montserrat"/>
              </a:rPr>
              <a:t>ccess to all private resources</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AutoNum type="arabicPeriod"/>
            </a:pPr>
            <a:r>
              <a:rPr lang="en" sz="1100">
                <a:solidFill>
                  <a:schemeClr val="lt1"/>
                </a:solidFill>
                <a:latin typeface="Montserrat"/>
                <a:ea typeface="Montserrat"/>
                <a:cs typeface="Montserrat"/>
                <a:sym typeface="Montserrat"/>
              </a:rPr>
              <a:t>Patient data breach, ransomware, or system compromise</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AutoNum type="arabicPeriod"/>
            </a:pPr>
            <a:r>
              <a:rPr lang="en" sz="1100">
                <a:solidFill>
                  <a:schemeClr val="lt1"/>
                </a:solidFill>
                <a:latin typeface="Montserrat"/>
                <a:ea typeface="Montserrat"/>
                <a:cs typeface="Montserrat"/>
                <a:sym typeface="Montserrat"/>
              </a:rPr>
              <a:t>Unavailability</a:t>
            </a:r>
            <a:r>
              <a:rPr lang="en" sz="1100">
                <a:solidFill>
                  <a:schemeClr val="lt1"/>
                </a:solidFill>
                <a:latin typeface="Montserrat"/>
                <a:ea typeface="Montserrat"/>
                <a:cs typeface="Montserrat"/>
                <a:sym typeface="Montserrat"/>
              </a:rPr>
              <a:t> (Brute force from SSH)</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AutoNum type="arabicPeriod"/>
            </a:pPr>
            <a:r>
              <a:rPr lang="en" sz="1100">
                <a:solidFill>
                  <a:schemeClr val="lt1"/>
                </a:solidFill>
                <a:latin typeface="Montserrat"/>
                <a:ea typeface="Montserrat"/>
                <a:cs typeface="Montserrat"/>
                <a:sym typeface="Montserrat"/>
              </a:rPr>
              <a:t>Penetration tests flag - immediately</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AutoNum type="arabicPeriod"/>
            </a:pPr>
            <a:r>
              <a:rPr lang="en" sz="1100">
                <a:solidFill>
                  <a:schemeClr val="lt1"/>
                </a:solidFill>
                <a:latin typeface="Montserrat"/>
                <a:ea typeface="Montserrat"/>
                <a:cs typeface="Montserrat"/>
                <a:sym typeface="Montserrat"/>
              </a:rPr>
              <a:t>Major compliance violation for SOC 2, PCI-DSS, HITRUST</a:t>
            </a:r>
            <a:endParaRPr sz="11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1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1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85da069e7b_1_34"/>
          <p:cNvSpPr txBox="1"/>
          <p:nvPr>
            <p:ph idx="1" type="subTitle"/>
          </p:nvPr>
        </p:nvSpPr>
        <p:spPr>
          <a:xfrm>
            <a:off x="122775" y="725000"/>
            <a:ext cx="3103500" cy="3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b="1" lang="en" sz="1700">
                <a:solidFill>
                  <a:schemeClr val="lt1"/>
                </a:solidFill>
                <a:latin typeface="Montserrat ExtraBold"/>
                <a:ea typeface="Montserrat ExtraBold"/>
                <a:cs typeface="Montserrat ExtraBold"/>
                <a:sym typeface="Montserrat ExtraBold"/>
              </a:rPr>
              <a:t>Database</a:t>
            </a:r>
            <a:endParaRPr b="1" sz="17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SzPts val="3000"/>
              <a:buNone/>
            </a:pPr>
            <a:r>
              <a:rPr b="1" lang="en" sz="1700">
                <a:solidFill>
                  <a:schemeClr val="lt1"/>
                </a:solidFill>
                <a:latin typeface="Montserrat ExtraBold"/>
                <a:ea typeface="Montserrat ExtraBold"/>
                <a:cs typeface="Montserrat ExtraBold"/>
                <a:sym typeface="Montserrat ExtraBold"/>
              </a:rPr>
              <a:t>Exposed to Internet</a:t>
            </a:r>
            <a:endParaRPr b="1" sz="1700">
              <a:solidFill>
                <a:schemeClr val="lt1"/>
              </a:solidFill>
              <a:latin typeface="Montserrat ExtraBold"/>
              <a:ea typeface="Montserrat ExtraBold"/>
              <a:cs typeface="Montserrat ExtraBold"/>
              <a:sym typeface="Montserrat ExtraBold"/>
            </a:endParaRPr>
          </a:p>
          <a:p>
            <a:pPr indent="0" lvl="0" marL="0" rtl="0" algn="l">
              <a:lnSpc>
                <a:spcPct val="100000"/>
              </a:lnSpc>
              <a:spcBef>
                <a:spcPts val="0"/>
              </a:spcBef>
              <a:spcAft>
                <a:spcPts val="0"/>
              </a:spcAft>
              <a:buSzPts val="1400"/>
              <a:buNone/>
            </a:pPr>
            <a:r>
              <a:t/>
            </a:r>
            <a:endParaRPr b="1">
              <a:solidFill>
                <a:srgbClr val="FF0000"/>
              </a:solidFill>
            </a:endParaRPr>
          </a:p>
          <a:p>
            <a:pPr indent="0" lvl="0" marL="457200" rtl="0" algn="l">
              <a:lnSpc>
                <a:spcPct val="100000"/>
              </a:lnSpc>
              <a:spcBef>
                <a:spcPts val="0"/>
              </a:spcBef>
              <a:spcAft>
                <a:spcPts val="0"/>
              </a:spcAft>
              <a:buSzPts val="1400"/>
              <a:buNone/>
            </a:pPr>
            <a:r>
              <a:rPr b="1" lang="en" sz="1100">
                <a:solidFill>
                  <a:schemeClr val="lt1"/>
                </a:solidFill>
                <a:latin typeface="Arial"/>
                <a:ea typeface="Arial"/>
                <a:cs typeface="Arial"/>
                <a:sym typeface="Arial"/>
              </a:rPr>
              <a:t>CCM:</a:t>
            </a:r>
            <a:r>
              <a:rPr lang="en" sz="1100">
                <a:solidFill>
                  <a:schemeClr val="lt1"/>
                </a:solidFill>
                <a:latin typeface="Arial"/>
                <a:ea typeface="Arial"/>
                <a:cs typeface="Arial"/>
                <a:sym typeface="Arial"/>
              </a:rPr>
              <a:t> IVS-03 (Network Security) &amp;   DSP-04 (Data Protection)</a:t>
            </a:r>
            <a:endParaRPr sz="1100">
              <a:solidFill>
                <a:schemeClr val="lt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lt1"/>
              </a:solidFill>
              <a:latin typeface="Arial"/>
              <a:ea typeface="Arial"/>
              <a:cs typeface="Arial"/>
              <a:sym typeface="Arial"/>
            </a:endParaRPr>
          </a:p>
          <a:p>
            <a:pPr indent="0" lvl="0" marL="0" rtl="0" algn="l">
              <a:lnSpc>
                <a:spcPct val="100000"/>
              </a:lnSpc>
              <a:spcBef>
                <a:spcPts val="0"/>
              </a:spcBef>
              <a:spcAft>
                <a:spcPts val="0"/>
              </a:spcAft>
              <a:buSzPts val="1400"/>
              <a:buNone/>
            </a:pPr>
            <a:r>
              <a:rPr lang="en" sz="1100">
                <a:solidFill>
                  <a:schemeClr val="lt1"/>
                </a:solidFill>
              </a:rPr>
              <a:t>Business Impact:</a:t>
            </a:r>
            <a:endParaRPr sz="1100">
              <a:solidFill>
                <a:schemeClr val="lt1"/>
              </a:solidFill>
            </a:endParaRPr>
          </a:p>
          <a:p>
            <a:pPr indent="0" lvl="0" marL="0" rtl="0" algn="l">
              <a:lnSpc>
                <a:spcPct val="100000"/>
              </a:lnSpc>
              <a:spcBef>
                <a:spcPts val="0"/>
              </a:spcBef>
              <a:spcAft>
                <a:spcPts val="0"/>
              </a:spcAft>
              <a:buSzPts val="1400"/>
              <a:buNone/>
            </a:pPr>
            <a:r>
              <a:t/>
            </a:r>
            <a:endParaRPr sz="1100">
              <a:solidFill>
                <a:schemeClr val="lt1"/>
              </a:solidFill>
            </a:endParaRPr>
          </a:p>
          <a:p>
            <a:pPr indent="0" lvl="0" marL="0" rtl="0" algn="l">
              <a:lnSpc>
                <a:spcPct val="100000"/>
              </a:lnSpc>
              <a:spcBef>
                <a:spcPts val="0"/>
              </a:spcBef>
              <a:spcAft>
                <a:spcPts val="0"/>
              </a:spcAft>
              <a:buSzPts val="1400"/>
              <a:buNone/>
            </a:pPr>
            <a:r>
              <a:rPr lang="en" sz="1100">
                <a:solidFill>
                  <a:schemeClr val="lt1"/>
                </a:solidFill>
              </a:rPr>
              <a:t>- HIPAA violation ePHI accessible from public internet </a:t>
            </a:r>
            <a:endParaRPr sz="1100">
              <a:solidFill>
                <a:schemeClr val="lt1"/>
              </a:solidFill>
            </a:endParaRPr>
          </a:p>
          <a:p>
            <a:pPr indent="0" lvl="0" marL="0" rtl="0" algn="l">
              <a:lnSpc>
                <a:spcPct val="100000"/>
              </a:lnSpc>
              <a:spcBef>
                <a:spcPts val="0"/>
              </a:spcBef>
              <a:spcAft>
                <a:spcPts val="0"/>
              </a:spcAft>
              <a:buSzPts val="1400"/>
              <a:buNone/>
            </a:pPr>
            <a:r>
              <a:rPr lang="en" sz="1100">
                <a:solidFill>
                  <a:schemeClr val="lt1"/>
                </a:solidFill>
              </a:rPr>
              <a:t>- Direct path to patient medical records if credentials compromised </a:t>
            </a:r>
            <a:endParaRPr sz="1100">
              <a:solidFill>
                <a:schemeClr val="lt1"/>
              </a:solidFill>
            </a:endParaRPr>
          </a:p>
          <a:p>
            <a:pPr indent="0" lvl="0" marL="0" rtl="0" algn="l">
              <a:lnSpc>
                <a:spcPct val="100000"/>
              </a:lnSpc>
              <a:spcBef>
                <a:spcPts val="0"/>
              </a:spcBef>
              <a:spcAft>
                <a:spcPts val="0"/>
              </a:spcAft>
              <a:buSzPts val="1400"/>
              <a:buNone/>
            </a:pPr>
            <a:r>
              <a:rPr lang="en" sz="1100">
                <a:solidFill>
                  <a:schemeClr val="lt1"/>
                </a:solidFill>
              </a:rPr>
              <a:t>- Database can be targeted for: </a:t>
            </a:r>
            <a:endParaRPr sz="1100">
              <a:solidFill>
                <a:schemeClr val="lt1"/>
              </a:solidFill>
            </a:endParaRPr>
          </a:p>
          <a:p>
            <a:pPr indent="457200" lvl="0" marL="0" rtl="0" algn="l">
              <a:lnSpc>
                <a:spcPct val="100000"/>
              </a:lnSpc>
              <a:spcBef>
                <a:spcPts val="0"/>
              </a:spcBef>
              <a:spcAft>
                <a:spcPts val="0"/>
              </a:spcAft>
              <a:buSzPts val="1400"/>
              <a:buNone/>
            </a:pPr>
            <a:r>
              <a:rPr lang="en" sz="1100">
                <a:solidFill>
                  <a:schemeClr val="lt1"/>
                </a:solidFill>
              </a:rPr>
              <a:t>* SQL injection attacks </a:t>
            </a:r>
            <a:endParaRPr sz="1100">
              <a:solidFill>
                <a:schemeClr val="lt1"/>
              </a:solidFill>
            </a:endParaRPr>
          </a:p>
          <a:p>
            <a:pPr indent="457200" lvl="0" marL="0" rtl="0" algn="l">
              <a:lnSpc>
                <a:spcPct val="100000"/>
              </a:lnSpc>
              <a:spcBef>
                <a:spcPts val="0"/>
              </a:spcBef>
              <a:spcAft>
                <a:spcPts val="0"/>
              </a:spcAft>
              <a:buSzPts val="1400"/>
              <a:buNone/>
            </a:pPr>
            <a:r>
              <a:rPr lang="en" sz="1100">
                <a:solidFill>
                  <a:schemeClr val="lt1"/>
                </a:solidFill>
              </a:rPr>
              <a:t>* Brute force password attacks </a:t>
            </a:r>
            <a:endParaRPr sz="1100">
              <a:solidFill>
                <a:schemeClr val="lt1"/>
              </a:solidFill>
            </a:endParaRPr>
          </a:p>
          <a:p>
            <a:pPr indent="457200" lvl="0" marL="0" rtl="0" algn="l">
              <a:lnSpc>
                <a:spcPct val="100000"/>
              </a:lnSpc>
              <a:spcBef>
                <a:spcPts val="0"/>
              </a:spcBef>
              <a:spcAft>
                <a:spcPts val="0"/>
              </a:spcAft>
              <a:buSzPts val="1400"/>
              <a:buNone/>
            </a:pPr>
            <a:r>
              <a:rPr lang="en" sz="1100">
                <a:solidFill>
                  <a:schemeClr val="lt1"/>
                </a:solidFill>
              </a:rPr>
              <a:t>* Ransomware encryption </a:t>
            </a:r>
            <a:endParaRPr sz="1100">
              <a:solidFill>
                <a:schemeClr val="lt1"/>
              </a:solidFill>
            </a:endParaRPr>
          </a:p>
          <a:p>
            <a:pPr indent="457200" lvl="0" marL="0" rtl="0" algn="l">
              <a:lnSpc>
                <a:spcPct val="100000"/>
              </a:lnSpc>
              <a:spcBef>
                <a:spcPts val="0"/>
              </a:spcBef>
              <a:spcAft>
                <a:spcPts val="0"/>
              </a:spcAft>
              <a:buSzPts val="1400"/>
              <a:buNone/>
            </a:pPr>
            <a:r>
              <a:rPr lang="en" sz="1100">
                <a:solidFill>
                  <a:schemeClr val="lt1"/>
                </a:solidFill>
              </a:rPr>
              <a:t>* Data exfiltration </a:t>
            </a:r>
            <a:endParaRPr sz="1100">
              <a:solidFill>
                <a:schemeClr val="lt1"/>
              </a:solidFill>
            </a:endParaRPr>
          </a:p>
          <a:p>
            <a:pPr indent="0" lvl="0" marL="0" rtl="0" algn="l">
              <a:lnSpc>
                <a:spcPct val="100000"/>
              </a:lnSpc>
              <a:spcBef>
                <a:spcPts val="0"/>
              </a:spcBef>
              <a:spcAft>
                <a:spcPts val="0"/>
              </a:spcAft>
              <a:buSzPts val="1400"/>
              <a:buNone/>
            </a:pPr>
            <a:r>
              <a:t/>
            </a:r>
            <a:endParaRPr sz="1100">
              <a:solidFill>
                <a:schemeClr val="lt1"/>
              </a:solidFill>
            </a:endParaRPr>
          </a:p>
          <a:p>
            <a:pPr indent="0" lvl="0" marL="0" rtl="0" algn="l">
              <a:lnSpc>
                <a:spcPct val="100000"/>
              </a:lnSpc>
              <a:spcBef>
                <a:spcPts val="0"/>
              </a:spcBef>
              <a:spcAft>
                <a:spcPts val="0"/>
              </a:spcAft>
              <a:buSzPts val="1400"/>
              <a:buNone/>
            </a:pPr>
            <a:r>
              <a:t/>
            </a:r>
            <a:endParaRPr b="1" sz="1100">
              <a:solidFill>
                <a:schemeClr val="lt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1" sz="1100">
              <a:solidFill>
                <a:schemeClr val="lt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1" sz="1100">
              <a:solidFill>
                <a:schemeClr val="lt1"/>
              </a:solidFill>
              <a:latin typeface="Arial"/>
              <a:ea typeface="Arial"/>
              <a:cs typeface="Arial"/>
              <a:sym typeface="Arial"/>
            </a:endParaRPr>
          </a:p>
          <a:p>
            <a:pPr indent="0" lvl="0" marL="0" rtl="0" algn="ctr">
              <a:spcBef>
                <a:spcPts val="0"/>
              </a:spcBef>
              <a:spcAft>
                <a:spcPts val="0"/>
              </a:spcAft>
              <a:buNone/>
            </a:pPr>
            <a:r>
              <a:t/>
            </a:r>
            <a:endParaRPr sz="1100">
              <a:solidFill>
                <a:schemeClr val="dk1"/>
              </a:solidFill>
              <a:latin typeface="Arial"/>
              <a:ea typeface="Arial"/>
              <a:cs typeface="Arial"/>
              <a:sym typeface="Arial"/>
            </a:endParaRPr>
          </a:p>
        </p:txBody>
      </p:sp>
      <p:sp>
        <p:nvSpPr>
          <p:cNvPr id="277" name="Google Shape;277;g385da069e7b_1_34"/>
          <p:cNvSpPr txBox="1"/>
          <p:nvPr/>
        </p:nvSpPr>
        <p:spPr>
          <a:xfrm>
            <a:off x="5260900" y="2356225"/>
            <a:ext cx="2242800" cy="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278" name="Google Shape;278;g385da069e7b_1_34"/>
          <p:cNvPicPr preferRelativeResize="0"/>
          <p:nvPr/>
        </p:nvPicPr>
        <p:blipFill>
          <a:blip r:embed="rId3">
            <a:alphaModFix/>
          </a:blip>
          <a:stretch>
            <a:fillRect/>
          </a:stretch>
        </p:blipFill>
        <p:spPr>
          <a:xfrm>
            <a:off x="3413950" y="2229525"/>
            <a:ext cx="5510352" cy="2663800"/>
          </a:xfrm>
          <a:prstGeom prst="rect">
            <a:avLst/>
          </a:prstGeom>
          <a:noFill/>
          <a:ln>
            <a:noFill/>
          </a:ln>
        </p:spPr>
      </p:pic>
      <p:sp>
        <p:nvSpPr>
          <p:cNvPr id="279" name="Google Shape;279;g385da069e7b_1_34"/>
          <p:cNvSpPr/>
          <p:nvPr/>
        </p:nvSpPr>
        <p:spPr>
          <a:xfrm>
            <a:off x="3525400" y="4044100"/>
            <a:ext cx="5256000" cy="6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80" name="Google Shape;280;g385da069e7b_1_34"/>
          <p:cNvSpPr txBox="1"/>
          <p:nvPr>
            <p:ph type="ctrTitle"/>
          </p:nvPr>
        </p:nvSpPr>
        <p:spPr>
          <a:xfrm>
            <a:off x="3879700" y="191250"/>
            <a:ext cx="3624000" cy="137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600">
                <a:solidFill>
                  <a:schemeClr val="dk1"/>
                </a:solidFill>
              </a:rPr>
              <a:t>IVS</a:t>
            </a:r>
            <a:endParaRPr sz="3600">
              <a:solidFill>
                <a:schemeClr val="dk1"/>
              </a:solidFill>
            </a:endParaRPr>
          </a:p>
          <a:p>
            <a:pPr indent="0" lvl="0" marL="0" rtl="0" algn="ctr">
              <a:lnSpc>
                <a:spcPct val="100000"/>
              </a:lnSpc>
              <a:spcBef>
                <a:spcPts val="0"/>
              </a:spcBef>
              <a:spcAft>
                <a:spcPts val="0"/>
              </a:spcAft>
              <a:buSzPts val="3000"/>
              <a:buNone/>
            </a:pPr>
            <a:r>
              <a:rPr lang="en" sz="2300">
                <a:solidFill>
                  <a:schemeClr val="dk1"/>
                </a:solidFill>
                <a:latin typeface="Arial"/>
                <a:ea typeface="Arial"/>
                <a:cs typeface="Arial"/>
                <a:sym typeface="Arial"/>
              </a:rPr>
              <a:t>Infrastructure &amp; </a:t>
            </a:r>
            <a:r>
              <a:rPr lang="en" sz="2300">
                <a:solidFill>
                  <a:schemeClr val="dk1"/>
                </a:solidFill>
                <a:latin typeface="Arial"/>
                <a:ea typeface="Arial"/>
                <a:cs typeface="Arial"/>
                <a:sym typeface="Arial"/>
              </a:rPr>
              <a:t>Virtualization</a:t>
            </a:r>
            <a:r>
              <a:rPr lang="en" sz="2300">
                <a:solidFill>
                  <a:schemeClr val="dk1"/>
                </a:solidFill>
                <a:latin typeface="Arial"/>
                <a:ea typeface="Arial"/>
                <a:cs typeface="Arial"/>
                <a:sym typeface="Arial"/>
              </a:rPr>
              <a:t> Security</a:t>
            </a:r>
            <a:endParaRPr sz="3500">
              <a:solidFill>
                <a:schemeClr val="dk1"/>
              </a:solidFill>
            </a:endParaRPr>
          </a:p>
          <a:p>
            <a:pPr indent="0" lvl="0" marL="0" rtl="0" algn="ctr">
              <a:lnSpc>
                <a:spcPct val="100000"/>
              </a:lnSpc>
              <a:spcBef>
                <a:spcPts val="0"/>
              </a:spcBef>
              <a:spcAft>
                <a:spcPts val="0"/>
              </a:spcAft>
              <a:buSzPts val="3000"/>
              <a:buNone/>
            </a:pPr>
            <a:r>
              <a:rPr lang="en" sz="3600">
                <a:solidFill>
                  <a:schemeClr val="dk1"/>
                </a:solidFill>
              </a:rPr>
              <a:t> </a:t>
            </a:r>
            <a:endParaRPr sz="3600">
              <a:solidFill>
                <a:schemeClr val="dk1"/>
              </a:solidFill>
            </a:endParaRPr>
          </a:p>
          <a:p>
            <a:pPr indent="0" lvl="0" marL="0" rtl="0" algn="ctr">
              <a:lnSpc>
                <a:spcPct val="100000"/>
              </a:lnSpc>
              <a:spcBef>
                <a:spcPts val="0"/>
              </a:spcBef>
              <a:spcAft>
                <a:spcPts val="0"/>
              </a:spcAft>
              <a:buSzPts val="3000"/>
              <a:buNone/>
            </a:pPr>
            <a:r>
              <a:t/>
            </a:r>
            <a:endParaRPr sz="3600">
              <a:solidFill>
                <a:schemeClr val="dk1"/>
              </a:solidFill>
            </a:endParaRPr>
          </a:p>
          <a:p>
            <a:pPr indent="0" lvl="0" marL="0" rtl="0" algn="ctr">
              <a:lnSpc>
                <a:spcPct val="100000"/>
              </a:lnSpc>
              <a:spcBef>
                <a:spcPts val="0"/>
              </a:spcBef>
              <a:spcAft>
                <a:spcPts val="0"/>
              </a:spcAft>
              <a:buSzPts val="3000"/>
              <a:buNone/>
            </a:pPr>
            <a:r>
              <a:t/>
            </a:r>
            <a:endParaRPr sz="3600">
              <a:solidFill>
                <a:schemeClr val="dk1"/>
              </a:solidFill>
            </a:endParaRPr>
          </a:p>
          <a:p>
            <a:pPr indent="0" lvl="0" marL="0" rtl="0" algn="ctr">
              <a:lnSpc>
                <a:spcPct val="100000"/>
              </a:lnSpc>
              <a:spcBef>
                <a:spcPts val="0"/>
              </a:spcBef>
              <a:spcAft>
                <a:spcPts val="0"/>
              </a:spcAft>
              <a:buSzPts val="3000"/>
              <a:buNone/>
            </a:pPr>
            <a:r>
              <a:t/>
            </a:r>
            <a:endParaRPr sz="3600">
              <a:solidFill>
                <a:schemeClr val="dk1"/>
              </a:solidFill>
            </a:endParaRPr>
          </a:p>
        </p:txBody>
      </p:sp>
      <p:sp>
        <p:nvSpPr>
          <p:cNvPr id="281" name="Google Shape;281;g385da069e7b_1_34"/>
          <p:cNvSpPr txBox="1"/>
          <p:nvPr/>
        </p:nvSpPr>
        <p:spPr>
          <a:xfrm>
            <a:off x="4503700" y="169728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Montserrat"/>
                <a:ea typeface="Montserrat"/>
                <a:cs typeface="Montserrat"/>
                <a:sym typeface="Montserrat"/>
              </a:rPr>
              <a:t>CRITICAL</a:t>
            </a:r>
            <a:endParaRPr b="1">
              <a:solidFill>
                <a:srgbClr val="FF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